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DM Sans Medium"/>
      <p:regular r:id="rId24"/>
      <p:bold r:id="rId25"/>
      <p:italic r:id="rId26"/>
      <p:boldItalic r:id="rId27"/>
    </p:embeddedFont>
    <p:embeddedFont>
      <p:font typeface="DM Sans Light"/>
      <p:regular r:id="rId28"/>
      <p:bold r:id="rId29"/>
      <p:italic r:id="rId30"/>
      <p:boldItalic r:id="rId31"/>
    </p:embeddedFont>
    <p:embeddedFont>
      <p:font typeface="DM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747775"/>
          </p15:clr>
        </p15:guide>
        <p15:guide id="2" orient="horz" pos="162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62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DMSansMedium-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DMSansMedium-italic.fntdata"/><Relationship Id="rId25" Type="http://schemas.openxmlformats.org/officeDocument/2006/relationships/font" Target="fonts/DMSansMedium-bold.fntdata"/><Relationship Id="rId28" Type="http://schemas.openxmlformats.org/officeDocument/2006/relationships/font" Target="fonts/DMSansLight-regular.fntdata"/><Relationship Id="rId27" Type="http://schemas.openxmlformats.org/officeDocument/2006/relationships/font" Target="fonts/DMSansMedium-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Light-boldItalic.fntdata"/><Relationship Id="rId30" Type="http://schemas.openxmlformats.org/officeDocument/2006/relationships/font" Target="fonts/DMSansLight-italic.fntdata"/><Relationship Id="rId11" Type="http://schemas.openxmlformats.org/officeDocument/2006/relationships/slide" Target="slides/slide6.xml"/><Relationship Id="rId33" Type="http://schemas.openxmlformats.org/officeDocument/2006/relationships/font" Target="fonts/DMSans-bold.fntdata"/><Relationship Id="rId10" Type="http://schemas.openxmlformats.org/officeDocument/2006/relationships/slide" Target="slides/slide5.xml"/><Relationship Id="rId32" Type="http://schemas.openxmlformats.org/officeDocument/2006/relationships/font" Target="fonts/DMSans-regular.fntdata"/><Relationship Id="rId13" Type="http://schemas.openxmlformats.org/officeDocument/2006/relationships/slide" Target="slides/slide8.xml"/><Relationship Id="rId35" Type="http://schemas.openxmlformats.org/officeDocument/2006/relationships/font" Target="fonts/DMSans-boldItalic.fntdata"/><Relationship Id="rId12" Type="http://schemas.openxmlformats.org/officeDocument/2006/relationships/slide" Target="slides/slide7.xml"/><Relationship Id="rId34" Type="http://schemas.openxmlformats.org/officeDocument/2006/relationships/font" Target="fonts/DM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b5336d0b2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b5336d0b2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b5336d0b2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b5336d0b2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b5336d0b2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b5336d0b2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b5336d0b2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b5336d0b2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b5336d0b2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b5336d0b2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b575deaa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b575deaa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b575deaaa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b575deaaa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b575deaaa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b575deaaa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b575deaaa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b575deaaa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b5336d0b2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b5336d0b2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b5336d0b2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b5336d0b2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b5336d0b2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b5336d0b2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b5336d0b2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b5336d0b2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b59e157d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b59e157d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b5336d0b2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b5336d0b2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b5336d0b2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b5336d0b2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b5336d0b2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b5336d0b2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grpSp>
        <p:nvGrpSpPr>
          <p:cNvPr id="21" name="Google Shape;21;p4"/>
          <p:cNvGrpSpPr/>
          <p:nvPr/>
        </p:nvGrpSpPr>
        <p:grpSpPr>
          <a:xfrm>
            <a:off x="7886309" y="445037"/>
            <a:ext cx="882584" cy="501078"/>
            <a:chOff x="3453825" y="512875"/>
            <a:chExt cx="3458400" cy="1048500"/>
          </a:xfrm>
        </p:grpSpPr>
        <p:sp>
          <p:nvSpPr>
            <p:cNvPr id="22" name="Google Shape;22;p4"/>
            <p:cNvSpPr/>
            <p:nvPr/>
          </p:nvSpPr>
          <p:spPr>
            <a:xfrm>
              <a:off x="3565450" y="512875"/>
              <a:ext cx="3076272" cy="1048356"/>
            </a:xfrm>
            <a:prstGeom prst="cloud">
              <a:avLst/>
            </a:prstGeom>
            <a:solidFill>
              <a:schemeClr val="lt1"/>
            </a:solidFill>
            <a:ln>
              <a:noFill/>
            </a:ln>
          </p:spPr>
          <p:txBody>
            <a:bodyPr anchorCtr="0" anchor="ctr" bIns="34325" lIns="34325" spcFirstLastPara="1" rIns="34325" wrap="square" tIns="34325">
              <a:noAutofit/>
            </a:bodyPr>
            <a:lstStyle/>
            <a:p>
              <a:pPr indent="0" lvl="0" marL="0" rtl="0" algn="ctr">
                <a:spcBef>
                  <a:spcPts val="0"/>
                </a:spcBef>
                <a:spcAft>
                  <a:spcPts val="0"/>
                </a:spcAft>
                <a:buNone/>
              </a:pPr>
              <a:r>
                <a:t/>
              </a:r>
              <a:endParaRPr sz="525"/>
            </a:p>
          </p:txBody>
        </p:sp>
        <p:sp>
          <p:nvSpPr>
            <p:cNvPr id="23" name="Google Shape;23;p4"/>
            <p:cNvSpPr/>
            <p:nvPr/>
          </p:nvSpPr>
          <p:spPr>
            <a:xfrm>
              <a:off x="3453825" y="890275"/>
              <a:ext cx="3458400" cy="671100"/>
            </a:xfrm>
            <a:prstGeom prst="roundRect">
              <a:avLst>
                <a:gd fmla="val 50000" name="adj"/>
              </a:avLst>
            </a:prstGeom>
            <a:solidFill>
              <a:schemeClr val="lt1"/>
            </a:solidFill>
            <a:ln>
              <a:noFill/>
            </a:ln>
          </p:spPr>
          <p:txBody>
            <a:bodyPr anchorCtr="0" anchor="ctr" bIns="34325" lIns="34325" spcFirstLastPara="1" rIns="34325" wrap="square" tIns="34325">
              <a:noAutofit/>
            </a:bodyPr>
            <a:lstStyle/>
            <a:p>
              <a:pPr indent="0" lvl="0" marL="0" rtl="0" algn="ctr">
                <a:spcBef>
                  <a:spcPts val="0"/>
                </a:spcBef>
                <a:spcAft>
                  <a:spcPts val="0"/>
                </a:spcAft>
                <a:buNone/>
              </a:pPr>
              <a:r>
                <a:t/>
              </a:r>
              <a:endParaRPr sz="525"/>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grpSp>
        <p:nvGrpSpPr>
          <p:cNvPr id="29" name="Google Shape;29;p5"/>
          <p:cNvGrpSpPr/>
          <p:nvPr/>
        </p:nvGrpSpPr>
        <p:grpSpPr>
          <a:xfrm>
            <a:off x="7886309" y="445037"/>
            <a:ext cx="882584" cy="501078"/>
            <a:chOff x="3453825" y="512875"/>
            <a:chExt cx="3458400" cy="1048500"/>
          </a:xfrm>
        </p:grpSpPr>
        <p:sp>
          <p:nvSpPr>
            <p:cNvPr id="30" name="Google Shape;30;p5"/>
            <p:cNvSpPr/>
            <p:nvPr/>
          </p:nvSpPr>
          <p:spPr>
            <a:xfrm>
              <a:off x="3565450" y="512875"/>
              <a:ext cx="3076272" cy="1048356"/>
            </a:xfrm>
            <a:prstGeom prst="cloud">
              <a:avLst/>
            </a:prstGeom>
            <a:solidFill>
              <a:schemeClr val="lt1"/>
            </a:solidFill>
            <a:ln>
              <a:noFill/>
            </a:ln>
          </p:spPr>
          <p:txBody>
            <a:bodyPr anchorCtr="0" anchor="ctr" bIns="34325" lIns="34325" spcFirstLastPara="1" rIns="34325" wrap="square" tIns="34325">
              <a:noAutofit/>
            </a:bodyPr>
            <a:lstStyle/>
            <a:p>
              <a:pPr indent="0" lvl="0" marL="0" rtl="0" algn="ctr">
                <a:spcBef>
                  <a:spcPts val="0"/>
                </a:spcBef>
                <a:spcAft>
                  <a:spcPts val="0"/>
                </a:spcAft>
                <a:buNone/>
              </a:pPr>
              <a:r>
                <a:t/>
              </a:r>
              <a:endParaRPr sz="525"/>
            </a:p>
          </p:txBody>
        </p:sp>
        <p:sp>
          <p:nvSpPr>
            <p:cNvPr id="31" name="Google Shape;31;p5"/>
            <p:cNvSpPr/>
            <p:nvPr/>
          </p:nvSpPr>
          <p:spPr>
            <a:xfrm>
              <a:off x="3453825" y="890275"/>
              <a:ext cx="3458400" cy="671100"/>
            </a:xfrm>
            <a:prstGeom prst="roundRect">
              <a:avLst>
                <a:gd fmla="val 50000" name="adj"/>
              </a:avLst>
            </a:prstGeom>
            <a:solidFill>
              <a:schemeClr val="lt1"/>
            </a:solidFill>
            <a:ln>
              <a:noFill/>
            </a:ln>
          </p:spPr>
          <p:txBody>
            <a:bodyPr anchorCtr="0" anchor="ctr" bIns="34325" lIns="34325" spcFirstLastPara="1" rIns="34325" wrap="square" tIns="34325">
              <a:noAutofit/>
            </a:bodyPr>
            <a:lstStyle/>
            <a:p>
              <a:pPr indent="0" lvl="0" marL="0" rtl="0" algn="ctr">
                <a:spcBef>
                  <a:spcPts val="0"/>
                </a:spcBef>
                <a:spcAft>
                  <a:spcPts val="0"/>
                </a:spcAft>
                <a:buNone/>
              </a:pPr>
              <a:r>
                <a:t/>
              </a:r>
              <a:endParaRPr sz="525"/>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grpSp>
        <p:nvGrpSpPr>
          <p:cNvPr id="35" name="Google Shape;35;p6"/>
          <p:cNvGrpSpPr/>
          <p:nvPr/>
        </p:nvGrpSpPr>
        <p:grpSpPr>
          <a:xfrm>
            <a:off x="7886309" y="445037"/>
            <a:ext cx="882584" cy="501078"/>
            <a:chOff x="3453825" y="512875"/>
            <a:chExt cx="3458400" cy="1048500"/>
          </a:xfrm>
        </p:grpSpPr>
        <p:sp>
          <p:nvSpPr>
            <p:cNvPr id="36" name="Google Shape;36;p6"/>
            <p:cNvSpPr/>
            <p:nvPr/>
          </p:nvSpPr>
          <p:spPr>
            <a:xfrm>
              <a:off x="3565450" y="512875"/>
              <a:ext cx="3076272" cy="1048356"/>
            </a:xfrm>
            <a:prstGeom prst="cloud">
              <a:avLst/>
            </a:prstGeom>
            <a:solidFill>
              <a:schemeClr val="lt1"/>
            </a:solidFill>
            <a:ln>
              <a:noFill/>
            </a:ln>
          </p:spPr>
          <p:txBody>
            <a:bodyPr anchorCtr="0" anchor="ctr" bIns="34325" lIns="34325" spcFirstLastPara="1" rIns="34325" wrap="square" tIns="34325">
              <a:noAutofit/>
            </a:bodyPr>
            <a:lstStyle/>
            <a:p>
              <a:pPr indent="0" lvl="0" marL="0" rtl="0" algn="ctr">
                <a:spcBef>
                  <a:spcPts val="0"/>
                </a:spcBef>
                <a:spcAft>
                  <a:spcPts val="0"/>
                </a:spcAft>
                <a:buNone/>
              </a:pPr>
              <a:r>
                <a:t/>
              </a:r>
              <a:endParaRPr sz="525"/>
            </a:p>
          </p:txBody>
        </p:sp>
        <p:sp>
          <p:nvSpPr>
            <p:cNvPr id="37" name="Google Shape;37;p6"/>
            <p:cNvSpPr/>
            <p:nvPr/>
          </p:nvSpPr>
          <p:spPr>
            <a:xfrm>
              <a:off x="3453825" y="890275"/>
              <a:ext cx="3458400" cy="671100"/>
            </a:xfrm>
            <a:prstGeom prst="roundRect">
              <a:avLst>
                <a:gd fmla="val 50000" name="adj"/>
              </a:avLst>
            </a:prstGeom>
            <a:solidFill>
              <a:schemeClr val="lt1"/>
            </a:solidFill>
            <a:ln>
              <a:noFill/>
            </a:ln>
          </p:spPr>
          <p:txBody>
            <a:bodyPr anchorCtr="0" anchor="ctr" bIns="34325" lIns="34325" spcFirstLastPara="1" rIns="34325" wrap="square" tIns="34325">
              <a:noAutofit/>
            </a:bodyPr>
            <a:lstStyle/>
            <a:p>
              <a:pPr indent="0" lvl="0" marL="0" rtl="0" algn="ctr">
                <a:spcBef>
                  <a:spcPts val="0"/>
                </a:spcBef>
                <a:spcAft>
                  <a:spcPts val="0"/>
                </a:spcAft>
                <a:buNone/>
              </a:pPr>
              <a:r>
                <a:t/>
              </a:r>
              <a:endParaRPr sz="525"/>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grpSp>
        <p:nvGrpSpPr>
          <p:cNvPr id="42" name="Google Shape;42;p7"/>
          <p:cNvGrpSpPr/>
          <p:nvPr/>
        </p:nvGrpSpPr>
        <p:grpSpPr>
          <a:xfrm>
            <a:off x="7886309" y="445037"/>
            <a:ext cx="882584" cy="501078"/>
            <a:chOff x="3453825" y="512875"/>
            <a:chExt cx="3458400" cy="1048500"/>
          </a:xfrm>
        </p:grpSpPr>
        <p:sp>
          <p:nvSpPr>
            <p:cNvPr id="43" name="Google Shape;43;p7"/>
            <p:cNvSpPr/>
            <p:nvPr/>
          </p:nvSpPr>
          <p:spPr>
            <a:xfrm>
              <a:off x="3565450" y="512875"/>
              <a:ext cx="3076272" cy="1048356"/>
            </a:xfrm>
            <a:prstGeom prst="cloud">
              <a:avLst/>
            </a:prstGeom>
            <a:solidFill>
              <a:schemeClr val="lt1"/>
            </a:solidFill>
            <a:ln>
              <a:noFill/>
            </a:ln>
          </p:spPr>
          <p:txBody>
            <a:bodyPr anchorCtr="0" anchor="ctr" bIns="34325" lIns="34325" spcFirstLastPara="1" rIns="34325" wrap="square" tIns="34325">
              <a:noAutofit/>
            </a:bodyPr>
            <a:lstStyle/>
            <a:p>
              <a:pPr indent="0" lvl="0" marL="0" rtl="0" algn="ctr">
                <a:spcBef>
                  <a:spcPts val="0"/>
                </a:spcBef>
                <a:spcAft>
                  <a:spcPts val="0"/>
                </a:spcAft>
                <a:buNone/>
              </a:pPr>
              <a:r>
                <a:t/>
              </a:r>
              <a:endParaRPr sz="525"/>
            </a:p>
          </p:txBody>
        </p:sp>
        <p:sp>
          <p:nvSpPr>
            <p:cNvPr id="44" name="Google Shape;44;p7"/>
            <p:cNvSpPr/>
            <p:nvPr/>
          </p:nvSpPr>
          <p:spPr>
            <a:xfrm>
              <a:off x="3453825" y="890275"/>
              <a:ext cx="3458400" cy="671100"/>
            </a:xfrm>
            <a:prstGeom prst="roundRect">
              <a:avLst>
                <a:gd fmla="val 50000" name="adj"/>
              </a:avLst>
            </a:prstGeom>
            <a:solidFill>
              <a:schemeClr val="lt1"/>
            </a:solidFill>
            <a:ln>
              <a:noFill/>
            </a:ln>
          </p:spPr>
          <p:txBody>
            <a:bodyPr anchorCtr="0" anchor="ctr" bIns="34325" lIns="34325" spcFirstLastPara="1" rIns="34325" wrap="square" tIns="34325">
              <a:noAutofit/>
            </a:bodyPr>
            <a:lstStyle/>
            <a:p>
              <a:pPr indent="0" lvl="0" marL="0" rtl="0" algn="ctr">
                <a:spcBef>
                  <a:spcPts val="0"/>
                </a:spcBef>
                <a:spcAft>
                  <a:spcPts val="0"/>
                </a:spcAft>
                <a:buNone/>
              </a:pPr>
              <a:r>
                <a:t/>
              </a:r>
              <a:endParaRPr sz="525"/>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1" name="Google Shape;5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3" name="Google Shape;5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56" name="Google Shape;5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FE2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1pPr>
            <a:lvl2pPr lvl="1">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2pPr>
            <a:lvl3pPr lvl="2">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3pPr>
            <a:lvl4pPr lvl="3">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4pPr>
            <a:lvl5pPr lvl="4">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5pPr>
            <a:lvl6pPr lvl="5">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6pPr>
            <a:lvl7pPr lvl="6">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7pPr>
            <a:lvl8pPr lvl="7">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8pPr>
            <a:lvl9pPr lvl="8">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DM Sans Light"/>
              <a:buChar char="●"/>
              <a:defRPr>
                <a:solidFill>
                  <a:schemeClr val="dk1"/>
                </a:solidFill>
                <a:latin typeface="DM Sans Light"/>
                <a:ea typeface="DM Sans Light"/>
                <a:cs typeface="DM Sans Light"/>
                <a:sym typeface="DM Sans Light"/>
              </a:defRPr>
            </a:lvl1pPr>
            <a:lvl2pPr indent="-292100" lvl="1" marL="914400">
              <a:lnSpc>
                <a:spcPct val="115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nSpc>
                <a:spcPct val="115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nSpc>
                <a:spcPct val="115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nSpc>
                <a:spcPct val="115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nSpc>
                <a:spcPct val="115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nSpc>
                <a:spcPct val="115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nSpc>
                <a:spcPct val="115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nSpc>
                <a:spcPct val="115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8" name="Google Shape;8;p1"/>
          <p:cNvSpPr/>
          <p:nvPr/>
        </p:nvSpPr>
        <p:spPr>
          <a:xfrm>
            <a:off x="-24600" y="4846550"/>
            <a:ext cx="9193200" cy="303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PsT61Q4s4uHQg5oYrsPOSX1aVx-2CqLp/view" TargetMode="External"/><Relationship Id="rId4" Type="http://schemas.openxmlformats.org/officeDocument/2006/relationships/image" Target="../media/image2.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6" name="Shape 66"/>
        <p:cNvGrpSpPr/>
        <p:nvPr/>
      </p:nvGrpSpPr>
      <p:grpSpPr>
        <a:xfrm>
          <a:off x="0" y="0"/>
          <a:ext cx="0" cy="0"/>
          <a:chOff x="0" y="0"/>
          <a:chExt cx="0" cy="0"/>
        </a:xfrm>
      </p:grpSpPr>
      <p:sp>
        <p:nvSpPr>
          <p:cNvPr id="67" name="Google Shape;67;p13"/>
          <p:cNvSpPr/>
          <p:nvPr/>
        </p:nvSpPr>
        <p:spPr>
          <a:xfrm rot="-4879941">
            <a:off x="702082" y="130971"/>
            <a:ext cx="2708733" cy="8010171"/>
          </a:xfrm>
          <a:custGeom>
            <a:rect b="b" l="l" r="r" t="t"/>
            <a:pathLst>
              <a:path extrusionOk="0" h="164770" w="135619">
                <a:moveTo>
                  <a:pt x="0" y="164770"/>
                </a:moveTo>
                <a:cubicBezTo>
                  <a:pt x="16906" y="157760"/>
                  <a:pt x="98714" y="137473"/>
                  <a:pt x="101435" y="122711"/>
                </a:cubicBezTo>
                <a:cubicBezTo>
                  <a:pt x="104157" y="107949"/>
                  <a:pt x="10721" y="89560"/>
                  <a:pt x="16329" y="76200"/>
                </a:cubicBezTo>
                <a:cubicBezTo>
                  <a:pt x="21937" y="62840"/>
                  <a:pt x="128320" y="55253"/>
                  <a:pt x="135082" y="42553"/>
                </a:cubicBezTo>
                <a:cubicBezTo>
                  <a:pt x="141844" y="29853"/>
                  <a:pt x="69933" y="7092"/>
                  <a:pt x="56903" y="0"/>
                </a:cubicBezTo>
              </a:path>
            </a:pathLst>
          </a:custGeom>
          <a:noFill/>
          <a:ln cap="flat" cmpd="sng" w="28575">
            <a:solidFill>
              <a:srgbClr val="CC0000"/>
            </a:solidFill>
            <a:prstDash val="lgDash"/>
            <a:round/>
            <a:headEnd len="med" w="med" type="none"/>
            <a:tailEnd len="med" w="med" type="none"/>
          </a:ln>
        </p:spPr>
      </p:sp>
      <p:sp>
        <p:nvSpPr>
          <p:cNvPr id="68" name="Google Shape;68;p13"/>
          <p:cNvSpPr txBox="1"/>
          <p:nvPr>
            <p:ph idx="1" type="subTitle"/>
          </p:nvPr>
        </p:nvSpPr>
        <p:spPr>
          <a:xfrm>
            <a:off x="311700" y="1807165"/>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PT" sz="1800">
                <a:solidFill>
                  <a:schemeClr val="dk1"/>
                </a:solidFill>
                <a:latin typeface="DM Sans Light"/>
                <a:ea typeface="DM Sans Light"/>
                <a:cs typeface="DM Sans Light"/>
                <a:sym typeface="DM Sans Light"/>
              </a:rPr>
              <a:t>Problem Formali</a:t>
            </a:r>
            <a:r>
              <a:rPr lang="pt-PT" sz="1800"/>
              <a:t>z</a:t>
            </a:r>
            <a:r>
              <a:rPr lang="pt-PT" sz="1800">
                <a:solidFill>
                  <a:schemeClr val="dk1"/>
                </a:solidFill>
                <a:latin typeface="DM Sans Light"/>
                <a:ea typeface="DM Sans Light"/>
                <a:cs typeface="DM Sans Light"/>
                <a:sym typeface="DM Sans Light"/>
              </a:rPr>
              <a:t>ation | Methods &amp; Tools</a:t>
            </a:r>
            <a:endParaRPr sz="1800">
              <a:solidFill>
                <a:schemeClr val="dk1"/>
              </a:solidFill>
              <a:latin typeface="DM Sans Light"/>
              <a:ea typeface="DM Sans Light"/>
              <a:cs typeface="DM Sans Light"/>
              <a:sym typeface="DM Sans Light"/>
            </a:endParaRPr>
          </a:p>
          <a:p>
            <a:pPr indent="0" lvl="0" marL="0" rtl="0" algn="ctr">
              <a:lnSpc>
                <a:spcPct val="115000"/>
              </a:lnSpc>
              <a:spcBef>
                <a:spcPts val="300"/>
              </a:spcBef>
              <a:spcAft>
                <a:spcPts val="300"/>
              </a:spcAft>
              <a:buClr>
                <a:schemeClr val="dk1"/>
              </a:buClr>
              <a:buSzPts val="1100"/>
              <a:buFont typeface="Arial"/>
              <a:buNone/>
            </a:pPr>
            <a:r>
              <a:rPr lang="pt-PT" sz="1600">
                <a:solidFill>
                  <a:schemeClr val="dk1"/>
                </a:solidFill>
                <a:latin typeface="DM Sans Light"/>
                <a:ea typeface="DM Sans Light"/>
                <a:cs typeface="DM Sans Light"/>
                <a:sym typeface="DM Sans Light"/>
              </a:rPr>
              <a:t>Group IA1_20</a:t>
            </a:r>
            <a:endParaRPr sz="1600">
              <a:solidFill>
                <a:schemeClr val="dk1"/>
              </a:solidFill>
              <a:latin typeface="DM Sans Light"/>
              <a:ea typeface="DM Sans Light"/>
              <a:cs typeface="DM Sans Light"/>
              <a:sym typeface="DM Sans Light"/>
            </a:endParaRPr>
          </a:p>
        </p:txBody>
      </p:sp>
      <p:sp>
        <p:nvSpPr>
          <p:cNvPr id="69" name="Google Shape;69;p13"/>
          <p:cNvSpPr/>
          <p:nvPr/>
        </p:nvSpPr>
        <p:spPr>
          <a:xfrm rot="1310506">
            <a:off x="5483751" y="985956"/>
            <a:ext cx="2949907" cy="4119125"/>
          </a:xfrm>
          <a:custGeom>
            <a:rect b="b" l="l" r="r" t="t"/>
            <a:pathLst>
              <a:path extrusionOk="0" h="164770" w="135619">
                <a:moveTo>
                  <a:pt x="0" y="164770"/>
                </a:moveTo>
                <a:cubicBezTo>
                  <a:pt x="16906" y="157760"/>
                  <a:pt x="98714" y="137473"/>
                  <a:pt x="101435" y="122711"/>
                </a:cubicBezTo>
                <a:cubicBezTo>
                  <a:pt x="104157" y="107949"/>
                  <a:pt x="10721" y="89560"/>
                  <a:pt x="16329" y="76200"/>
                </a:cubicBezTo>
                <a:cubicBezTo>
                  <a:pt x="21937" y="62840"/>
                  <a:pt x="128320" y="55253"/>
                  <a:pt x="135082" y="42553"/>
                </a:cubicBezTo>
                <a:cubicBezTo>
                  <a:pt x="141844" y="29853"/>
                  <a:pt x="69933" y="7092"/>
                  <a:pt x="56903" y="0"/>
                </a:cubicBezTo>
              </a:path>
            </a:pathLst>
          </a:custGeom>
          <a:noFill/>
          <a:ln cap="flat" cmpd="sng" w="28575">
            <a:solidFill>
              <a:srgbClr val="CC0000"/>
            </a:solidFill>
            <a:prstDash val="lgDash"/>
            <a:round/>
            <a:headEnd len="med" w="med" type="none"/>
            <a:tailEnd len="med" w="med" type="none"/>
          </a:ln>
        </p:spPr>
      </p:sp>
      <p:sp>
        <p:nvSpPr>
          <p:cNvPr id="70" name="Google Shape;70;p13"/>
          <p:cNvSpPr txBox="1"/>
          <p:nvPr>
            <p:ph type="ctrTitle"/>
          </p:nvPr>
        </p:nvSpPr>
        <p:spPr>
          <a:xfrm>
            <a:off x="311700" y="814612"/>
            <a:ext cx="8520600" cy="1173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b="1" lang="pt-PT" sz="2600">
                <a:latin typeface="DM Sans"/>
                <a:ea typeface="DM Sans"/>
                <a:cs typeface="DM Sans"/>
                <a:sym typeface="DM Sans"/>
              </a:rPr>
              <a:t>Management of Shared Mobility</a:t>
            </a:r>
            <a:endParaRPr/>
          </a:p>
        </p:txBody>
      </p:sp>
      <p:sp>
        <p:nvSpPr>
          <p:cNvPr id="71" name="Google Shape;71;p13"/>
          <p:cNvSpPr/>
          <p:nvPr/>
        </p:nvSpPr>
        <p:spPr>
          <a:xfrm>
            <a:off x="-24600" y="4698125"/>
            <a:ext cx="9193200" cy="445500"/>
          </a:xfrm>
          <a:prstGeom prst="rect">
            <a:avLst/>
          </a:prstGeom>
          <a:solidFill>
            <a:srgbClr val="72501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3"/>
          <p:cNvSpPr/>
          <p:nvPr/>
        </p:nvSpPr>
        <p:spPr>
          <a:xfrm>
            <a:off x="-24600" y="4118925"/>
            <a:ext cx="9193200" cy="579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3" name="Google Shape;73;p13" title="srcb64_aHR0cHM6Ly90Yi1zdGF0aWMudWJlci5jb20vcHJvZC91ZGFtLWFzc2V0cy9kM2FkMzkzYi1lYzU1LTQ5NzYtYWJiMS1kY2NlMjljMDlkM2EucG5n-removebg-preview.png"/>
          <p:cNvPicPr preferRelativeResize="0"/>
          <p:nvPr/>
        </p:nvPicPr>
        <p:blipFill>
          <a:blip r:embed="rId3">
            <a:alphaModFix/>
          </a:blip>
          <a:stretch>
            <a:fillRect/>
          </a:stretch>
        </p:blipFill>
        <p:spPr>
          <a:xfrm>
            <a:off x="5553613" y="2329775"/>
            <a:ext cx="5291175" cy="2981075"/>
          </a:xfrm>
          <a:prstGeom prst="rect">
            <a:avLst/>
          </a:prstGeom>
          <a:noFill/>
          <a:ln>
            <a:noFill/>
          </a:ln>
        </p:spPr>
      </p:pic>
      <p:pic>
        <p:nvPicPr>
          <p:cNvPr id="74" name="Google Shape;74;p13" title="srcb64_aHR0cHM6Ly90Yi1zdGF0aWMudWJlci5jb20vcHJvZC91ZGFtLWFzc2V0cy9kM2FkMzkzYi1lYzU1LTQ5NzYtYWJiMS1kY2NlMjljMDlkM2EucG5n-removebg-preview.png"/>
          <p:cNvPicPr preferRelativeResize="0"/>
          <p:nvPr/>
        </p:nvPicPr>
        <p:blipFill>
          <a:blip r:embed="rId3">
            <a:alphaModFix/>
          </a:blip>
          <a:stretch>
            <a:fillRect/>
          </a:stretch>
        </p:blipFill>
        <p:spPr>
          <a:xfrm>
            <a:off x="4484292" y="2355518"/>
            <a:ext cx="5291175" cy="2981075"/>
          </a:xfrm>
          <a:prstGeom prst="rect">
            <a:avLst/>
          </a:prstGeom>
          <a:noFill/>
          <a:ln>
            <a:noFill/>
          </a:ln>
        </p:spPr>
      </p:pic>
      <p:pic>
        <p:nvPicPr>
          <p:cNvPr id="75" name="Google Shape;75;p13" title="srcb64_aHR0cHM6Ly90Yi1zdGF0aWMudWJlci5jb20vcHJvZC91ZGFtLWFzc2V0cy9kM2FkMzkzYi1lYzU1LTQ5NzYtYWJiMS1kY2NlMjljMDlkM2EucG5n-removebg-preview.png"/>
          <p:cNvPicPr preferRelativeResize="0"/>
          <p:nvPr/>
        </p:nvPicPr>
        <p:blipFill>
          <a:blip r:embed="rId3">
            <a:alphaModFix/>
          </a:blip>
          <a:stretch>
            <a:fillRect/>
          </a:stretch>
        </p:blipFill>
        <p:spPr>
          <a:xfrm>
            <a:off x="3645205" y="2417797"/>
            <a:ext cx="5291175" cy="2981075"/>
          </a:xfrm>
          <a:prstGeom prst="rect">
            <a:avLst/>
          </a:prstGeom>
          <a:noFill/>
          <a:ln>
            <a:noFill/>
          </a:ln>
        </p:spPr>
      </p:pic>
      <p:sp>
        <p:nvSpPr>
          <p:cNvPr id="76" name="Google Shape;76;p13"/>
          <p:cNvSpPr txBox="1"/>
          <p:nvPr/>
        </p:nvSpPr>
        <p:spPr>
          <a:xfrm>
            <a:off x="2737237" y="-3"/>
            <a:ext cx="457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PT">
                <a:latin typeface="DM Sans Light"/>
                <a:ea typeface="DM Sans Light"/>
                <a:cs typeface="DM Sans Light"/>
                <a:sym typeface="DM Sans Light"/>
              </a:rPr>
              <a:t>Master's in Artificial Intelligence (M.IA)</a:t>
            </a:r>
            <a:endParaRPr>
              <a:latin typeface="DM Sans Light"/>
              <a:ea typeface="DM Sans Light"/>
              <a:cs typeface="DM Sans Light"/>
              <a:sym typeface="DM Sans Light"/>
            </a:endParaRPr>
          </a:p>
          <a:p>
            <a:pPr indent="0" lvl="0" marL="0" rtl="0" algn="l">
              <a:spcBef>
                <a:spcPts val="0"/>
              </a:spcBef>
              <a:spcAft>
                <a:spcPts val="0"/>
              </a:spcAft>
              <a:buNone/>
            </a:pPr>
            <a:r>
              <a:rPr lang="pt-PT">
                <a:latin typeface="DM Sans Light"/>
                <a:ea typeface="DM Sans Light"/>
                <a:cs typeface="DM Sans Light"/>
                <a:sym typeface="DM Sans Light"/>
              </a:rPr>
              <a:t>Modelling and Simulation (M.IA029)</a:t>
            </a:r>
            <a:endParaRPr>
              <a:latin typeface="DM Sans Light"/>
              <a:ea typeface="DM Sans Light"/>
              <a:cs typeface="DM Sans Light"/>
              <a:sym typeface="DM Sans Light"/>
            </a:endParaRPr>
          </a:p>
          <a:p>
            <a:pPr indent="0" lvl="0" marL="0" rtl="0" algn="l">
              <a:spcBef>
                <a:spcPts val="0"/>
              </a:spcBef>
              <a:spcAft>
                <a:spcPts val="0"/>
              </a:spcAft>
              <a:buNone/>
            </a:pPr>
            <a:r>
              <a:t/>
            </a:r>
            <a:endParaRPr>
              <a:latin typeface="DM Sans Light"/>
              <a:ea typeface="DM Sans Light"/>
              <a:cs typeface="DM Sans Light"/>
              <a:sym typeface="DM Sans Light"/>
            </a:endParaRPr>
          </a:p>
        </p:txBody>
      </p:sp>
      <p:grpSp>
        <p:nvGrpSpPr>
          <p:cNvPr id="77" name="Google Shape;77;p13"/>
          <p:cNvGrpSpPr/>
          <p:nvPr/>
        </p:nvGrpSpPr>
        <p:grpSpPr>
          <a:xfrm>
            <a:off x="5992559" y="406648"/>
            <a:ext cx="1910766" cy="579296"/>
            <a:chOff x="3453825" y="512875"/>
            <a:chExt cx="3458400" cy="1048500"/>
          </a:xfrm>
        </p:grpSpPr>
        <p:sp>
          <p:nvSpPr>
            <p:cNvPr id="78" name="Google Shape;78;p13"/>
            <p:cNvSpPr/>
            <p:nvPr/>
          </p:nvSpPr>
          <p:spPr>
            <a:xfrm>
              <a:off x="3565450" y="512875"/>
              <a:ext cx="3076272" cy="1048356"/>
            </a:xfrm>
            <a:prstGeom prst="cloud">
              <a:avLst/>
            </a:prstGeom>
            <a:solidFill>
              <a:schemeClr val="lt1"/>
            </a:solidFill>
            <a:ln>
              <a:noFill/>
            </a:ln>
          </p:spPr>
          <p:txBody>
            <a:bodyPr anchorCtr="0" anchor="ctr" bIns="50525" lIns="50525" spcFirstLastPara="1" rIns="50525" wrap="square" tIns="50525">
              <a:noAutofit/>
            </a:bodyPr>
            <a:lstStyle/>
            <a:p>
              <a:pPr indent="0" lvl="0" marL="0" rtl="0" algn="ctr">
                <a:spcBef>
                  <a:spcPts val="0"/>
                </a:spcBef>
                <a:spcAft>
                  <a:spcPts val="0"/>
                </a:spcAft>
                <a:buNone/>
              </a:pPr>
              <a:r>
                <a:t/>
              </a:r>
              <a:endParaRPr sz="773"/>
            </a:p>
          </p:txBody>
        </p:sp>
        <p:sp>
          <p:nvSpPr>
            <p:cNvPr id="79" name="Google Shape;79;p13"/>
            <p:cNvSpPr/>
            <p:nvPr/>
          </p:nvSpPr>
          <p:spPr>
            <a:xfrm>
              <a:off x="3453825" y="890275"/>
              <a:ext cx="3458400" cy="671100"/>
            </a:xfrm>
            <a:prstGeom prst="roundRect">
              <a:avLst>
                <a:gd fmla="val 50000" name="adj"/>
              </a:avLst>
            </a:prstGeom>
            <a:solidFill>
              <a:schemeClr val="lt1"/>
            </a:solidFill>
            <a:ln>
              <a:noFill/>
            </a:ln>
          </p:spPr>
          <p:txBody>
            <a:bodyPr anchorCtr="0" anchor="ctr" bIns="50525" lIns="50525" spcFirstLastPara="1" rIns="50525" wrap="square" tIns="50525">
              <a:noAutofit/>
            </a:bodyPr>
            <a:lstStyle/>
            <a:p>
              <a:pPr indent="0" lvl="0" marL="0" rtl="0" algn="ctr">
                <a:spcBef>
                  <a:spcPts val="0"/>
                </a:spcBef>
                <a:spcAft>
                  <a:spcPts val="0"/>
                </a:spcAft>
                <a:buNone/>
              </a:pPr>
              <a:r>
                <a:t/>
              </a:r>
              <a:endParaRPr sz="773"/>
            </a:p>
          </p:txBody>
        </p:sp>
      </p:grpSp>
      <p:grpSp>
        <p:nvGrpSpPr>
          <p:cNvPr id="80" name="Google Shape;80;p13"/>
          <p:cNvGrpSpPr/>
          <p:nvPr/>
        </p:nvGrpSpPr>
        <p:grpSpPr>
          <a:xfrm>
            <a:off x="3879323" y="624503"/>
            <a:ext cx="1469474" cy="445508"/>
            <a:chOff x="3453825" y="512875"/>
            <a:chExt cx="3458400" cy="1048500"/>
          </a:xfrm>
        </p:grpSpPr>
        <p:sp>
          <p:nvSpPr>
            <p:cNvPr id="81" name="Google Shape;81;p13"/>
            <p:cNvSpPr/>
            <p:nvPr/>
          </p:nvSpPr>
          <p:spPr>
            <a:xfrm>
              <a:off x="3565450" y="512875"/>
              <a:ext cx="3076272" cy="1048356"/>
            </a:xfrm>
            <a:prstGeom prst="cloud">
              <a:avLst/>
            </a:prstGeom>
            <a:solidFill>
              <a:schemeClr val="lt1"/>
            </a:solidFill>
            <a:ln>
              <a:noFill/>
            </a:ln>
          </p:spPr>
          <p:txBody>
            <a:bodyPr anchorCtr="0" anchor="ctr" bIns="38850" lIns="38850" spcFirstLastPara="1" rIns="38850" wrap="square" tIns="38850">
              <a:noAutofit/>
            </a:bodyPr>
            <a:lstStyle/>
            <a:p>
              <a:pPr indent="0" lvl="0" marL="0" rtl="0" algn="ctr">
                <a:spcBef>
                  <a:spcPts val="0"/>
                </a:spcBef>
                <a:spcAft>
                  <a:spcPts val="0"/>
                </a:spcAft>
                <a:buNone/>
              </a:pPr>
              <a:r>
                <a:t/>
              </a:r>
              <a:endParaRPr sz="594"/>
            </a:p>
          </p:txBody>
        </p:sp>
        <p:sp>
          <p:nvSpPr>
            <p:cNvPr id="82" name="Google Shape;82;p13"/>
            <p:cNvSpPr/>
            <p:nvPr/>
          </p:nvSpPr>
          <p:spPr>
            <a:xfrm>
              <a:off x="3453825" y="890275"/>
              <a:ext cx="3458400" cy="671100"/>
            </a:xfrm>
            <a:prstGeom prst="roundRect">
              <a:avLst>
                <a:gd fmla="val 50000" name="adj"/>
              </a:avLst>
            </a:prstGeom>
            <a:solidFill>
              <a:schemeClr val="lt1"/>
            </a:solidFill>
            <a:ln>
              <a:noFill/>
            </a:ln>
          </p:spPr>
          <p:txBody>
            <a:bodyPr anchorCtr="0" anchor="ctr" bIns="38850" lIns="38850" spcFirstLastPara="1" rIns="38850" wrap="square" tIns="38850">
              <a:noAutofit/>
            </a:bodyPr>
            <a:lstStyle/>
            <a:p>
              <a:pPr indent="0" lvl="0" marL="0" rtl="0" algn="ctr">
                <a:spcBef>
                  <a:spcPts val="0"/>
                </a:spcBef>
                <a:spcAft>
                  <a:spcPts val="0"/>
                </a:spcAft>
                <a:buNone/>
              </a:pPr>
              <a:r>
                <a:t/>
              </a:r>
              <a:endParaRPr sz="594"/>
            </a:p>
          </p:txBody>
        </p:sp>
      </p:grpSp>
      <p:grpSp>
        <p:nvGrpSpPr>
          <p:cNvPr id="83" name="Google Shape;83;p13"/>
          <p:cNvGrpSpPr/>
          <p:nvPr/>
        </p:nvGrpSpPr>
        <p:grpSpPr>
          <a:xfrm>
            <a:off x="579048" y="1853521"/>
            <a:ext cx="1115680" cy="338246"/>
            <a:chOff x="3453825" y="512875"/>
            <a:chExt cx="3458400" cy="1048500"/>
          </a:xfrm>
        </p:grpSpPr>
        <p:sp>
          <p:nvSpPr>
            <p:cNvPr id="84" name="Google Shape;84;p13"/>
            <p:cNvSpPr/>
            <p:nvPr/>
          </p:nvSpPr>
          <p:spPr>
            <a:xfrm>
              <a:off x="3565450" y="512875"/>
              <a:ext cx="3076272" cy="1048356"/>
            </a:xfrm>
            <a:prstGeom prst="cloud">
              <a:avLst/>
            </a:prstGeom>
            <a:solidFill>
              <a:schemeClr val="lt1"/>
            </a:solidFill>
            <a:ln>
              <a:noFill/>
            </a:ln>
          </p:spPr>
          <p:txBody>
            <a:bodyPr anchorCtr="0" anchor="ctr" bIns="29500" lIns="29500" spcFirstLastPara="1" rIns="29500" wrap="square" tIns="29500">
              <a:noAutofit/>
            </a:bodyPr>
            <a:lstStyle/>
            <a:p>
              <a:pPr indent="0" lvl="0" marL="0" rtl="0" algn="ctr">
                <a:spcBef>
                  <a:spcPts val="0"/>
                </a:spcBef>
                <a:spcAft>
                  <a:spcPts val="0"/>
                </a:spcAft>
                <a:buNone/>
              </a:pPr>
              <a:r>
                <a:t/>
              </a:r>
              <a:endParaRPr sz="451"/>
            </a:p>
          </p:txBody>
        </p:sp>
        <p:sp>
          <p:nvSpPr>
            <p:cNvPr id="85" name="Google Shape;85;p13"/>
            <p:cNvSpPr/>
            <p:nvPr/>
          </p:nvSpPr>
          <p:spPr>
            <a:xfrm>
              <a:off x="3453825" y="890275"/>
              <a:ext cx="3458400" cy="671100"/>
            </a:xfrm>
            <a:prstGeom prst="roundRect">
              <a:avLst>
                <a:gd fmla="val 50000" name="adj"/>
              </a:avLst>
            </a:prstGeom>
            <a:solidFill>
              <a:schemeClr val="lt1"/>
            </a:solidFill>
            <a:ln>
              <a:noFill/>
            </a:ln>
          </p:spPr>
          <p:txBody>
            <a:bodyPr anchorCtr="0" anchor="ctr" bIns="29500" lIns="29500" spcFirstLastPara="1" rIns="29500" wrap="square" tIns="29500">
              <a:noAutofit/>
            </a:bodyPr>
            <a:lstStyle/>
            <a:p>
              <a:pPr indent="0" lvl="0" marL="0" rtl="0" algn="ctr">
                <a:spcBef>
                  <a:spcPts val="0"/>
                </a:spcBef>
                <a:spcAft>
                  <a:spcPts val="0"/>
                </a:spcAft>
                <a:buNone/>
              </a:pPr>
              <a:r>
                <a:t/>
              </a:r>
              <a:endParaRPr sz="451"/>
            </a:p>
          </p:txBody>
        </p:sp>
      </p:grpSp>
      <p:pic>
        <p:nvPicPr>
          <p:cNvPr id="86" name="Google Shape;86;p13" title="scooter_station_001-web-shot-removebg-preview.png"/>
          <p:cNvPicPr preferRelativeResize="0"/>
          <p:nvPr/>
        </p:nvPicPr>
        <p:blipFill>
          <a:blip r:embed="rId4">
            <a:alphaModFix/>
          </a:blip>
          <a:stretch>
            <a:fillRect/>
          </a:stretch>
        </p:blipFill>
        <p:spPr>
          <a:xfrm>
            <a:off x="215350" y="2544925"/>
            <a:ext cx="3140301" cy="2550776"/>
          </a:xfrm>
          <a:prstGeom prst="rect">
            <a:avLst/>
          </a:prstGeom>
          <a:noFill/>
          <a:ln>
            <a:noFill/>
          </a:ln>
        </p:spPr>
      </p:pic>
      <p:pic>
        <p:nvPicPr>
          <p:cNvPr id="87" name="Google Shape;87;p13" title="LogotipoSI-removebg-preview.png"/>
          <p:cNvPicPr preferRelativeResize="0"/>
          <p:nvPr/>
        </p:nvPicPr>
        <p:blipFill>
          <a:blip r:embed="rId5">
            <a:alphaModFix/>
          </a:blip>
          <a:stretch>
            <a:fillRect/>
          </a:stretch>
        </p:blipFill>
        <p:spPr>
          <a:xfrm>
            <a:off x="0" y="10"/>
            <a:ext cx="1469475" cy="587790"/>
          </a:xfrm>
          <a:prstGeom prst="rect">
            <a:avLst/>
          </a:prstGeom>
          <a:noFill/>
          <a:ln>
            <a:noFill/>
          </a:ln>
        </p:spPr>
      </p:pic>
      <p:sp>
        <p:nvSpPr>
          <p:cNvPr id="88" name="Google Shape;88;p13"/>
          <p:cNvSpPr txBox="1"/>
          <p:nvPr/>
        </p:nvSpPr>
        <p:spPr>
          <a:xfrm>
            <a:off x="3616638" y="2591718"/>
            <a:ext cx="1910700" cy="923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pt-PT" sz="1600">
                <a:solidFill>
                  <a:schemeClr val="dk1"/>
                </a:solidFill>
                <a:latin typeface="DM Sans Light"/>
                <a:ea typeface="DM Sans Light"/>
                <a:cs typeface="DM Sans Light"/>
                <a:sym typeface="DM Sans Light"/>
              </a:rPr>
              <a:t>Eduardo Passos</a:t>
            </a:r>
            <a:endParaRPr sz="1600">
              <a:solidFill>
                <a:schemeClr val="dk1"/>
              </a:solidFill>
              <a:latin typeface="DM Sans Light"/>
              <a:ea typeface="DM Sans Light"/>
              <a:cs typeface="DM Sans Light"/>
              <a:sym typeface="DM Sans Light"/>
            </a:endParaRPr>
          </a:p>
          <a:p>
            <a:pPr indent="0" lvl="0" marL="0" rtl="0" algn="ctr">
              <a:lnSpc>
                <a:spcPct val="100000"/>
              </a:lnSpc>
              <a:spcBef>
                <a:spcPts val="0"/>
              </a:spcBef>
              <a:spcAft>
                <a:spcPts val="0"/>
              </a:spcAft>
              <a:buNone/>
            </a:pPr>
            <a:r>
              <a:rPr lang="pt-PT" sz="1600">
                <a:solidFill>
                  <a:schemeClr val="dk1"/>
                </a:solidFill>
                <a:latin typeface="DM Sans Light"/>
                <a:ea typeface="DM Sans Light"/>
                <a:cs typeface="DM Sans Light"/>
                <a:sym typeface="DM Sans Light"/>
              </a:rPr>
              <a:t>Guilherme Silva</a:t>
            </a:r>
            <a:endParaRPr sz="1600">
              <a:solidFill>
                <a:schemeClr val="dk1"/>
              </a:solidFill>
              <a:latin typeface="DM Sans Light"/>
              <a:ea typeface="DM Sans Light"/>
              <a:cs typeface="DM Sans Light"/>
              <a:sym typeface="DM Sans Light"/>
            </a:endParaRPr>
          </a:p>
          <a:p>
            <a:pPr indent="0" lvl="0" marL="0" rtl="0" algn="ctr">
              <a:lnSpc>
                <a:spcPct val="100000"/>
              </a:lnSpc>
              <a:spcBef>
                <a:spcPts val="0"/>
              </a:spcBef>
              <a:spcAft>
                <a:spcPts val="0"/>
              </a:spcAft>
              <a:buNone/>
            </a:pPr>
            <a:r>
              <a:rPr lang="pt-PT" sz="1600">
                <a:solidFill>
                  <a:schemeClr val="dk1"/>
                </a:solidFill>
                <a:latin typeface="DM Sans Light"/>
                <a:ea typeface="DM Sans Light"/>
                <a:cs typeface="DM Sans Light"/>
                <a:sym typeface="DM Sans Light"/>
              </a:rPr>
              <a:t>Valentina Cadime</a:t>
            </a:r>
            <a:endParaRPr sz="1600">
              <a:solidFill>
                <a:schemeClr val="dk1"/>
              </a:solidFill>
              <a:latin typeface="DM Sans Light"/>
              <a:ea typeface="DM Sans Light"/>
              <a:cs typeface="DM Sans Light"/>
              <a:sym typeface="DM Sans Light"/>
            </a:endParaRPr>
          </a:p>
        </p:txBody>
      </p:sp>
      <p:pic>
        <p:nvPicPr>
          <p:cNvPr id="89" name="Google Shape;89;p13" title="fcup-identidade-logotipo-cores.png"/>
          <p:cNvPicPr preferRelativeResize="0"/>
          <p:nvPr/>
        </p:nvPicPr>
        <p:blipFill>
          <a:blip r:embed="rId6">
            <a:alphaModFix/>
          </a:blip>
          <a:stretch>
            <a:fillRect/>
          </a:stretch>
        </p:blipFill>
        <p:spPr>
          <a:xfrm>
            <a:off x="1314767" y="-24534"/>
            <a:ext cx="1584050" cy="66529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Analysis of Results</a:t>
            </a:r>
            <a:endParaRPr/>
          </a:p>
        </p:txBody>
      </p:sp>
      <p:pic>
        <p:nvPicPr>
          <p:cNvPr id="220" name="Google Shape;220;p22" title="hotspot_od__stacked__objective_decomp.png"/>
          <p:cNvPicPr preferRelativeResize="0"/>
          <p:nvPr/>
        </p:nvPicPr>
        <p:blipFill>
          <a:blip r:embed="rId3">
            <a:alphaModFix/>
          </a:blip>
          <a:stretch>
            <a:fillRect/>
          </a:stretch>
        </p:blipFill>
        <p:spPr>
          <a:xfrm>
            <a:off x="4648725" y="1405000"/>
            <a:ext cx="4416374" cy="2063725"/>
          </a:xfrm>
          <a:prstGeom prst="rect">
            <a:avLst/>
          </a:prstGeom>
          <a:noFill/>
          <a:ln>
            <a:noFill/>
          </a:ln>
        </p:spPr>
      </p:pic>
      <p:pic>
        <p:nvPicPr>
          <p:cNvPr id="221" name="Google Shape;221;p22" title="baseline__stacked__objective_decomp.png"/>
          <p:cNvPicPr preferRelativeResize="0"/>
          <p:nvPr/>
        </p:nvPicPr>
        <p:blipFill>
          <a:blip r:embed="rId4">
            <a:alphaModFix/>
          </a:blip>
          <a:stretch>
            <a:fillRect/>
          </a:stretch>
        </p:blipFill>
        <p:spPr>
          <a:xfrm>
            <a:off x="111300" y="1405012"/>
            <a:ext cx="4416374" cy="2063704"/>
          </a:xfrm>
          <a:prstGeom prst="rect">
            <a:avLst/>
          </a:prstGeom>
          <a:noFill/>
          <a:ln>
            <a:noFill/>
          </a:ln>
        </p:spPr>
      </p:pic>
      <p:sp>
        <p:nvSpPr>
          <p:cNvPr id="222" name="Google Shape;222;p22"/>
          <p:cNvSpPr/>
          <p:nvPr/>
        </p:nvSpPr>
        <p:spPr>
          <a:xfrm rot="-5400000">
            <a:off x="4200666" y="-816560"/>
            <a:ext cx="384480" cy="10406461"/>
          </a:xfrm>
          <a:custGeom>
            <a:rect b="b" l="l" r="r" t="t"/>
            <a:pathLst>
              <a:path extrusionOk="0" h="164770" w="135619">
                <a:moveTo>
                  <a:pt x="0" y="164770"/>
                </a:moveTo>
                <a:cubicBezTo>
                  <a:pt x="16906" y="157760"/>
                  <a:pt x="98714" y="137473"/>
                  <a:pt x="101435" y="122711"/>
                </a:cubicBezTo>
                <a:cubicBezTo>
                  <a:pt x="104157" y="107949"/>
                  <a:pt x="10721" y="89560"/>
                  <a:pt x="16329" y="76200"/>
                </a:cubicBezTo>
                <a:cubicBezTo>
                  <a:pt x="21937" y="62840"/>
                  <a:pt x="128320" y="55253"/>
                  <a:pt x="135082" y="42553"/>
                </a:cubicBezTo>
                <a:cubicBezTo>
                  <a:pt x="141844" y="29853"/>
                  <a:pt x="69933" y="7092"/>
                  <a:pt x="56903" y="0"/>
                </a:cubicBezTo>
              </a:path>
            </a:pathLst>
          </a:custGeom>
          <a:noFill/>
          <a:ln cap="flat" cmpd="sng" w="28575">
            <a:solidFill>
              <a:srgbClr val="CC0000"/>
            </a:solidFill>
            <a:prstDash val="lgDash"/>
            <a:round/>
            <a:headEnd len="med" w="med" type="none"/>
            <a:tailEnd len="med" w="med" type="non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C</a:t>
            </a:r>
            <a:r>
              <a:rPr lang="pt-PT"/>
              <a:t>ritical Analysis and Directions for Future Work</a:t>
            </a:r>
            <a:endParaRPr/>
          </a:p>
        </p:txBody>
      </p:sp>
      <p:sp>
        <p:nvSpPr>
          <p:cNvPr id="228" name="Google Shape;228;p23"/>
          <p:cNvSpPr txBox="1"/>
          <p:nvPr>
            <p:ph idx="1" type="body"/>
          </p:nvPr>
        </p:nvSpPr>
        <p:spPr>
          <a:xfrm>
            <a:off x="300872" y="1152475"/>
            <a:ext cx="42603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pt-PT">
                <a:latin typeface="DM Sans"/>
                <a:ea typeface="DM Sans"/>
                <a:cs typeface="DM Sans"/>
                <a:sym typeface="DM Sans"/>
              </a:rPr>
              <a:t>Critical Analysis</a:t>
            </a:r>
            <a:endParaRPr b="1">
              <a:latin typeface="DM Sans"/>
              <a:ea typeface="DM Sans"/>
              <a:cs typeface="DM Sans"/>
              <a:sym typeface="DM Sans"/>
            </a:endParaRPr>
          </a:p>
          <a:p>
            <a:pPr indent="-317500" lvl="0" marL="457200" rtl="0" algn="l">
              <a:spcBef>
                <a:spcPts val="1200"/>
              </a:spcBef>
              <a:spcAft>
                <a:spcPts val="0"/>
              </a:spcAft>
              <a:buSzPts val="1400"/>
              <a:buChar char="●"/>
            </a:pPr>
            <a:r>
              <a:rPr lang="pt-PT"/>
              <a:t>Performance differences are dominated by queue dynamics, not operational costs</a:t>
            </a:r>
            <a:endParaRPr/>
          </a:p>
          <a:p>
            <a:pPr indent="-317500" lvl="0" marL="457200" rtl="0" algn="l">
              <a:spcBef>
                <a:spcPts val="0"/>
              </a:spcBef>
              <a:spcAft>
                <a:spcPts val="0"/>
              </a:spcAft>
              <a:buSzPts val="1400"/>
              <a:buChar char="●"/>
            </a:pPr>
            <a:r>
              <a:rPr lang="pt-PT"/>
              <a:t>Queue </a:t>
            </a:r>
            <a:r>
              <a:rPr lang="pt-PT"/>
              <a:t>penalties</a:t>
            </a:r>
            <a:r>
              <a:rPr lang="pt-PT"/>
              <a:t> dominate J_run in all scenarios</a:t>
            </a:r>
            <a:endParaRPr/>
          </a:p>
          <a:p>
            <a:pPr indent="-317500" lvl="0" marL="457200" rtl="0" algn="l">
              <a:spcBef>
                <a:spcPts val="0"/>
              </a:spcBef>
              <a:spcAft>
                <a:spcPts val="0"/>
              </a:spcAft>
              <a:buSzPts val="1400"/>
              <a:buChar char="●"/>
            </a:pPr>
            <a:r>
              <a:rPr lang="pt-PT"/>
              <a:t>Heuristics</a:t>
            </a:r>
            <a:r>
              <a:rPr lang="pt-PT"/>
              <a:t> fail under demand heterogeneity</a:t>
            </a:r>
            <a:endParaRPr/>
          </a:p>
          <a:p>
            <a:pPr indent="-317500" lvl="0" marL="457200" rtl="0" algn="l">
              <a:spcBef>
                <a:spcPts val="0"/>
              </a:spcBef>
              <a:spcAft>
                <a:spcPts val="0"/>
              </a:spcAft>
              <a:buSzPts val="1400"/>
              <a:buChar char="●"/>
            </a:pPr>
            <a:r>
              <a:rPr lang="pt-PT"/>
              <a:t>Bandits </a:t>
            </a:r>
            <a:r>
              <a:rPr lang="pt-PT"/>
              <a:t>reduce</a:t>
            </a:r>
            <a:r>
              <a:rPr lang="pt-PT"/>
              <a:t> cost but </a:t>
            </a:r>
            <a:r>
              <a:rPr lang="pt-PT"/>
              <a:t>sacrifice</a:t>
            </a:r>
            <a:r>
              <a:rPr lang="pt-PT"/>
              <a:t> service quality</a:t>
            </a:r>
            <a:endParaRPr/>
          </a:p>
        </p:txBody>
      </p:sp>
      <p:sp>
        <p:nvSpPr>
          <p:cNvPr id="229" name="Google Shape;229;p23"/>
          <p:cNvSpPr txBox="1"/>
          <p:nvPr/>
        </p:nvSpPr>
        <p:spPr>
          <a:xfrm>
            <a:off x="4913825" y="1153114"/>
            <a:ext cx="3632100" cy="29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PT">
                <a:solidFill>
                  <a:schemeClr val="dk1"/>
                </a:solidFill>
                <a:latin typeface="DM Sans"/>
                <a:ea typeface="DM Sans"/>
                <a:cs typeface="DM Sans"/>
                <a:sym typeface="DM Sans"/>
              </a:rPr>
              <a:t>Future Work</a:t>
            </a:r>
            <a:endParaRPr>
              <a:solidFill>
                <a:schemeClr val="dk1"/>
              </a:solidFill>
              <a:latin typeface="DM Sans Light"/>
              <a:ea typeface="DM Sans Light"/>
              <a:cs typeface="DM Sans Light"/>
              <a:sym typeface="DM Sans Light"/>
            </a:endParaRPr>
          </a:p>
          <a:p>
            <a:pPr indent="-317500" lvl="0" marL="457200" rtl="0" algn="l">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Queue-aware learning objectives</a:t>
            </a:r>
            <a:endParaRPr>
              <a:solidFill>
                <a:schemeClr val="dk1"/>
              </a:solidFill>
              <a:latin typeface="DM Sans Light"/>
              <a:ea typeface="DM Sans Light"/>
              <a:cs typeface="DM Sans Light"/>
              <a:sym typeface="DM Sans Light"/>
            </a:endParaRPr>
          </a:p>
          <a:p>
            <a:pPr indent="-317500" lvl="0" marL="457200" rtl="0" algn="l">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Multi-timescale decision making:</a:t>
            </a:r>
            <a:endParaRPr>
              <a:solidFill>
                <a:schemeClr val="dk1"/>
              </a:solidFill>
              <a:latin typeface="DM Sans Light"/>
              <a:ea typeface="DM Sans Light"/>
              <a:cs typeface="DM Sans Light"/>
              <a:sym typeface="DM Sans Light"/>
            </a:endParaRPr>
          </a:p>
          <a:p>
            <a:pPr indent="-317500" lvl="1" marL="914400" rtl="0" algn="l">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Fast loop for queue mitigation</a:t>
            </a:r>
            <a:endParaRPr>
              <a:solidFill>
                <a:schemeClr val="dk1"/>
              </a:solidFill>
              <a:latin typeface="DM Sans Light"/>
              <a:ea typeface="DM Sans Light"/>
              <a:cs typeface="DM Sans Light"/>
              <a:sym typeface="DM Sans Light"/>
            </a:endParaRPr>
          </a:p>
          <a:p>
            <a:pPr indent="-317500" lvl="1" marL="914400" rtl="0" algn="l">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Slow loop for fleet balancing</a:t>
            </a:r>
            <a:endParaRPr>
              <a:solidFill>
                <a:schemeClr val="dk1"/>
              </a:solidFill>
              <a:latin typeface="DM Sans Light"/>
              <a:ea typeface="DM Sans Light"/>
              <a:cs typeface="DM Sans Light"/>
              <a:sym typeface="DM Sans Light"/>
            </a:endParaRPr>
          </a:p>
          <a:p>
            <a:pPr indent="-317500" lvl="0" marL="457200" rtl="0" algn="l">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Different frequencies so that agents can react to sudden spikes in demand, while not affecting the management in the long run (can be affected by noisy rewards from per tick action).</a:t>
            </a:r>
            <a:endParaRPr>
              <a:solidFill>
                <a:schemeClr val="dk1"/>
              </a:solidFill>
              <a:latin typeface="DM Sans Light"/>
              <a:ea typeface="DM Sans Light"/>
              <a:cs typeface="DM Sans Light"/>
              <a:sym typeface="DM Sans Light"/>
            </a:endParaRPr>
          </a:p>
          <a:p>
            <a:pPr indent="-317500" lvl="0" marL="457200" rtl="0" algn="l">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Evaluate agents under different maps:</a:t>
            </a:r>
            <a:endParaRPr>
              <a:solidFill>
                <a:schemeClr val="dk1"/>
              </a:solidFill>
              <a:latin typeface="DM Sans Light"/>
              <a:ea typeface="DM Sans Light"/>
              <a:cs typeface="DM Sans Light"/>
              <a:sym typeface="DM Sans Light"/>
            </a:endParaRPr>
          </a:p>
          <a:p>
            <a:pPr indent="-317500" lvl="1" marL="914400" rtl="0" algn="l">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Maps with location nodes farther away from each other</a:t>
            </a:r>
            <a:endParaRPr>
              <a:solidFill>
                <a:schemeClr val="dk1"/>
              </a:solidFill>
              <a:latin typeface="DM Sans Light"/>
              <a:ea typeface="DM Sans Light"/>
              <a:cs typeface="DM Sans Light"/>
              <a:sym typeface="DM Sans Light"/>
            </a:endParaRPr>
          </a:p>
          <a:p>
            <a:pPr indent="-317500" lvl="1" marL="914400" rtl="0" algn="l">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Maps with more points overall</a:t>
            </a:r>
            <a:endParaRPr>
              <a:solidFill>
                <a:schemeClr val="dk1"/>
              </a:solidFill>
              <a:latin typeface="DM Sans Light"/>
              <a:ea typeface="DM Sans Light"/>
              <a:cs typeface="DM Sans Light"/>
              <a:sym typeface="DM Sans Light"/>
            </a:endParaRPr>
          </a:p>
          <a:p>
            <a:pPr indent="0" lvl="0" marL="0" rtl="0" algn="l">
              <a:spcBef>
                <a:spcPts val="0"/>
              </a:spcBef>
              <a:spcAft>
                <a:spcPts val="0"/>
              </a:spcAft>
              <a:buNone/>
            </a:pPr>
            <a:r>
              <a:t/>
            </a:r>
            <a:endParaRPr>
              <a:solidFill>
                <a:schemeClr val="dk1"/>
              </a:solidFill>
              <a:latin typeface="DM Sans Light"/>
              <a:ea typeface="DM Sans Light"/>
              <a:cs typeface="DM Sans Light"/>
              <a:sym typeface="DM Sans Light"/>
            </a:endParaRPr>
          </a:p>
          <a:p>
            <a:pPr indent="0" lvl="0" marL="0" rtl="0" algn="l">
              <a:spcBef>
                <a:spcPts val="0"/>
              </a:spcBef>
              <a:spcAft>
                <a:spcPts val="0"/>
              </a:spcAft>
              <a:buNone/>
            </a:pPr>
            <a:r>
              <a:t/>
            </a:r>
            <a:endParaRPr>
              <a:solidFill>
                <a:schemeClr val="dk1"/>
              </a:solidFill>
              <a:latin typeface="DM Sans Light"/>
              <a:ea typeface="DM Sans Light"/>
              <a:cs typeface="DM Sans Light"/>
              <a:sym typeface="DM Sans Light"/>
            </a:endParaRPr>
          </a:p>
        </p:txBody>
      </p:sp>
      <p:pic>
        <p:nvPicPr>
          <p:cNvPr id="230" name="Google Shape;230;p23" title="srcb64_aHR0cHM6Ly90Yi1zdGF0aWMudWJlci5jb20vcHJvZC91ZGFtLWFzc2V0cy9kM2FkMzkzYi1lYzU1LTQ5NzYtYWJiMS1kY2NlMjljMDlkM2EucG5n-removebg-preview.png"/>
          <p:cNvPicPr preferRelativeResize="0"/>
          <p:nvPr/>
        </p:nvPicPr>
        <p:blipFill rotWithShape="1">
          <a:blip r:embed="rId3">
            <a:alphaModFix/>
          </a:blip>
          <a:srcRect b="0" l="30322" r="34513" t="10825"/>
          <a:stretch/>
        </p:blipFill>
        <p:spPr>
          <a:xfrm>
            <a:off x="1933415" y="3157864"/>
            <a:ext cx="1860675" cy="2658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34" name="Shape 234"/>
        <p:cNvGrpSpPr/>
        <p:nvPr/>
      </p:nvGrpSpPr>
      <p:grpSpPr>
        <a:xfrm>
          <a:off x="0" y="0"/>
          <a:ext cx="0" cy="0"/>
          <a:chOff x="0" y="0"/>
          <a:chExt cx="0" cy="0"/>
        </a:xfrm>
      </p:grpSpPr>
      <p:sp>
        <p:nvSpPr>
          <p:cNvPr id="235" name="Google Shape;235;p24"/>
          <p:cNvSpPr/>
          <p:nvPr/>
        </p:nvSpPr>
        <p:spPr>
          <a:xfrm rot="-7647553">
            <a:off x="5005030" y="113825"/>
            <a:ext cx="3302972" cy="7324172"/>
          </a:xfrm>
          <a:custGeom>
            <a:rect b="b" l="l" r="r" t="t"/>
            <a:pathLst>
              <a:path extrusionOk="0" h="164770" w="135619">
                <a:moveTo>
                  <a:pt x="0" y="164770"/>
                </a:moveTo>
                <a:cubicBezTo>
                  <a:pt x="16906" y="157760"/>
                  <a:pt x="98714" y="137473"/>
                  <a:pt x="101435" y="122711"/>
                </a:cubicBezTo>
                <a:cubicBezTo>
                  <a:pt x="104157" y="107949"/>
                  <a:pt x="10721" y="89560"/>
                  <a:pt x="16329" y="76200"/>
                </a:cubicBezTo>
                <a:cubicBezTo>
                  <a:pt x="21937" y="62840"/>
                  <a:pt x="128320" y="55253"/>
                  <a:pt x="135082" y="42553"/>
                </a:cubicBezTo>
                <a:cubicBezTo>
                  <a:pt x="141844" y="29853"/>
                  <a:pt x="69933" y="7092"/>
                  <a:pt x="56903" y="0"/>
                </a:cubicBezTo>
              </a:path>
            </a:pathLst>
          </a:custGeom>
          <a:noFill/>
          <a:ln cap="flat" cmpd="sng" w="28575">
            <a:solidFill>
              <a:srgbClr val="CC0000"/>
            </a:solidFill>
            <a:prstDash val="lgDash"/>
            <a:round/>
            <a:headEnd len="med" w="med" type="none"/>
            <a:tailEnd len="med" w="med" type="none"/>
          </a:ln>
        </p:spPr>
      </p:sp>
      <p:sp>
        <p:nvSpPr>
          <p:cNvPr id="236" name="Google Shape;236;p24"/>
          <p:cNvSpPr txBox="1"/>
          <p:nvPr>
            <p:ph type="ctrTitle"/>
          </p:nvPr>
        </p:nvSpPr>
        <p:spPr>
          <a:xfrm>
            <a:off x="311700" y="1653362"/>
            <a:ext cx="8520600" cy="1173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lang="pt-PT" sz="2000">
                <a:latin typeface="DM Sans Light"/>
                <a:ea typeface="DM Sans Light"/>
                <a:cs typeface="DM Sans Light"/>
                <a:sym typeface="DM Sans Light"/>
              </a:rPr>
              <a:t>A</a:t>
            </a:r>
            <a:r>
              <a:rPr lang="pt-PT" sz="2000">
                <a:latin typeface="DM Sans Light"/>
                <a:ea typeface="DM Sans Light"/>
                <a:cs typeface="DM Sans Light"/>
                <a:sym typeface="DM Sans Light"/>
              </a:rPr>
              <a:t>ny questions?</a:t>
            </a:r>
            <a:endParaRPr sz="4600">
              <a:latin typeface="DM Sans Light"/>
              <a:ea typeface="DM Sans Light"/>
              <a:cs typeface="DM Sans Light"/>
              <a:sym typeface="DM Sans Light"/>
            </a:endParaRPr>
          </a:p>
        </p:txBody>
      </p:sp>
      <p:sp>
        <p:nvSpPr>
          <p:cNvPr id="237" name="Google Shape;237;p24"/>
          <p:cNvSpPr txBox="1"/>
          <p:nvPr>
            <p:ph type="ctrTitle"/>
          </p:nvPr>
        </p:nvSpPr>
        <p:spPr>
          <a:xfrm>
            <a:off x="311700" y="814612"/>
            <a:ext cx="8520600" cy="1173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b="1" lang="pt-PT" sz="4200">
                <a:latin typeface="DM Sans"/>
                <a:ea typeface="DM Sans"/>
                <a:cs typeface="DM Sans"/>
                <a:sym typeface="DM Sans"/>
              </a:rPr>
              <a:t>Thank you!</a:t>
            </a:r>
            <a:endParaRPr sz="6800"/>
          </a:p>
        </p:txBody>
      </p:sp>
      <p:sp>
        <p:nvSpPr>
          <p:cNvPr id="238" name="Google Shape;238;p24"/>
          <p:cNvSpPr/>
          <p:nvPr/>
        </p:nvSpPr>
        <p:spPr>
          <a:xfrm>
            <a:off x="-24600" y="4698125"/>
            <a:ext cx="9193200" cy="445500"/>
          </a:xfrm>
          <a:prstGeom prst="rect">
            <a:avLst/>
          </a:prstGeom>
          <a:solidFill>
            <a:srgbClr val="72501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4"/>
          <p:cNvSpPr/>
          <p:nvPr/>
        </p:nvSpPr>
        <p:spPr>
          <a:xfrm>
            <a:off x="-24600" y="4118925"/>
            <a:ext cx="9193200" cy="579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0" name="Google Shape;240;p24" title="srcb64_aHR0cHM6Ly90Yi1zdGF0aWMudWJlci5jb20vcHJvZC91ZGFtLWFzc2V0cy9kM2FkMzkzYi1lYzU1LTQ5NzYtYWJiMS1kY2NlMjljMDlkM2EucG5n-removebg-preview.png"/>
          <p:cNvPicPr preferRelativeResize="0"/>
          <p:nvPr/>
        </p:nvPicPr>
        <p:blipFill>
          <a:blip r:embed="rId3">
            <a:alphaModFix/>
          </a:blip>
          <a:stretch>
            <a:fillRect/>
          </a:stretch>
        </p:blipFill>
        <p:spPr>
          <a:xfrm>
            <a:off x="3835284" y="2355522"/>
            <a:ext cx="5291175" cy="2981075"/>
          </a:xfrm>
          <a:prstGeom prst="rect">
            <a:avLst/>
          </a:prstGeom>
          <a:noFill/>
          <a:ln>
            <a:noFill/>
          </a:ln>
        </p:spPr>
      </p:pic>
      <p:pic>
        <p:nvPicPr>
          <p:cNvPr id="241" name="Google Shape;241;p24" title="istockphoto-474611160-612x612-removebg-preview.png"/>
          <p:cNvPicPr preferRelativeResize="0"/>
          <p:nvPr/>
        </p:nvPicPr>
        <p:blipFill rotWithShape="1">
          <a:blip r:embed="rId4">
            <a:alphaModFix/>
          </a:blip>
          <a:srcRect b="0" l="0" r="22940" t="50811"/>
          <a:stretch/>
        </p:blipFill>
        <p:spPr>
          <a:xfrm>
            <a:off x="-128257" y="1853525"/>
            <a:ext cx="4456800" cy="2844600"/>
          </a:xfrm>
          <a:prstGeom prst="corner">
            <a:avLst>
              <a:gd fmla="val 57646" name="adj1"/>
              <a:gd fmla="val 80127" name="adj2"/>
            </a:avLst>
          </a:prstGeom>
          <a:noFill/>
          <a:ln>
            <a:noFill/>
          </a:ln>
        </p:spPr>
      </p:pic>
      <p:grpSp>
        <p:nvGrpSpPr>
          <p:cNvPr id="242" name="Google Shape;242;p24"/>
          <p:cNvGrpSpPr/>
          <p:nvPr/>
        </p:nvGrpSpPr>
        <p:grpSpPr>
          <a:xfrm>
            <a:off x="6426784" y="434648"/>
            <a:ext cx="1910766" cy="579296"/>
            <a:chOff x="3453825" y="512875"/>
            <a:chExt cx="3458400" cy="1048500"/>
          </a:xfrm>
        </p:grpSpPr>
        <p:sp>
          <p:nvSpPr>
            <p:cNvPr id="243" name="Google Shape;243;p24"/>
            <p:cNvSpPr/>
            <p:nvPr/>
          </p:nvSpPr>
          <p:spPr>
            <a:xfrm>
              <a:off x="3565450" y="512875"/>
              <a:ext cx="3076272" cy="1048356"/>
            </a:xfrm>
            <a:prstGeom prst="cloud">
              <a:avLst/>
            </a:prstGeom>
            <a:solidFill>
              <a:schemeClr val="lt1"/>
            </a:solidFill>
            <a:ln>
              <a:noFill/>
            </a:ln>
          </p:spPr>
          <p:txBody>
            <a:bodyPr anchorCtr="0" anchor="ctr" bIns="50525" lIns="50525" spcFirstLastPara="1" rIns="50525" wrap="square" tIns="50525">
              <a:noAutofit/>
            </a:bodyPr>
            <a:lstStyle/>
            <a:p>
              <a:pPr indent="0" lvl="0" marL="0" rtl="0" algn="ctr">
                <a:spcBef>
                  <a:spcPts val="0"/>
                </a:spcBef>
                <a:spcAft>
                  <a:spcPts val="0"/>
                </a:spcAft>
                <a:buNone/>
              </a:pPr>
              <a:r>
                <a:t/>
              </a:r>
              <a:endParaRPr sz="773"/>
            </a:p>
          </p:txBody>
        </p:sp>
        <p:sp>
          <p:nvSpPr>
            <p:cNvPr id="244" name="Google Shape;244;p24"/>
            <p:cNvSpPr/>
            <p:nvPr/>
          </p:nvSpPr>
          <p:spPr>
            <a:xfrm>
              <a:off x="3453825" y="890275"/>
              <a:ext cx="3458400" cy="671100"/>
            </a:xfrm>
            <a:prstGeom prst="roundRect">
              <a:avLst>
                <a:gd fmla="val 50000" name="adj"/>
              </a:avLst>
            </a:prstGeom>
            <a:solidFill>
              <a:schemeClr val="lt1"/>
            </a:solidFill>
            <a:ln>
              <a:noFill/>
            </a:ln>
          </p:spPr>
          <p:txBody>
            <a:bodyPr anchorCtr="0" anchor="ctr" bIns="50525" lIns="50525" spcFirstLastPara="1" rIns="50525" wrap="square" tIns="50525">
              <a:noAutofit/>
            </a:bodyPr>
            <a:lstStyle/>
            <a:p>
              <a:pPr indent="0" lvl="0" marL="0" rtl="0" algn="ctr">
                <a:spcBef>
                  <a:spcPts val="0"/>
                </a:spcBef>
                <a:spcAft>
                  <a:spcPts val="0"/>
                </a:spcAft>
                <a:buNone/>
              </a:pPr>
              <a:r>
                <a:t/>
              </a:r>
              <a:endParaRPr sz="773"/>
            </a:p>
          </p:txBody>
        </p:sp>
      </p:grpSp>
      <p:grpSp>
        <p:nvGrpSpPr>
          <p:cNvPr id="245" name="Google Shape;245;p24"/>
          <p:cNvGrpSpPr/>
          <p:nvPr/>
        </p:nvGrpSpPr>
        <p:grpSpPr>
          <a:xfrm>
            <a:off x="1542311" y="1232121"/>
            <a:ext cx="1115680" cy="338246"/>
            <a:chOff x="3453825" y="512875"/>
            <a:chExt cx="3458400" cy="1048500"/>
          </a:xfrm>
        </p:grpSpPr>
        <p:sp>
          <p:nvSpPr>
            <p:cNvPr id="246" name="Google Shape;246;p24"/>
            <p:cNvSpPr/>
            <p:nvPr/>
          </p:nvSpPr>
          <p:spPr>
            <a:xfrm>
              <a:off x="3565450" y="512875"/>
              <a:ext cx="3076272" cy="1048356"/>
            </a:xfrm>
            <a:prstGeom prst="cloud">
              <a:avLst/>
            </a:prstGeom>
            <a:solidFill>
              <a:schemeClr val="lt1"/>
            </a:solidFill>
            <a:ln>
              <a:noFill/>
            </a:ln>
          </p:spPr>
          <p:txBody>
            <a:bodyPr anchorCtr="0" anchor="ctr" bIns="29500" lIns="29500" spcFirstLastPara="1" rIns="29500" wrap="square" tIns="29500">
              <a:noAutofit/>
            </a:bodyPr>
            <a:lstStyle/>
            <a:p>
              <a:pPr indent="0" lvl="0" marL="0" rtl="0" algn="ctr">
                <a:spcBef>
                  <a:spcPts val="0"/>
                </a:spcBef>
                <a:spcAft>
                  <a:spcPts val="0"/>
                </a:spcAft>
                <a:buNone/>
              </a:pPr>
              <a:r>
                <a:t/>
              </a:r>
              <a:endParaRPr sz="451"/>
            </a:p>
          </p:txBody>
        </p:sp>
        <p:sp>
          <p:nvSpPr>
            <p:cNvPr id="247" name="Google Shape;247;p24"/>
            <p:cNvSpPr/>
            <p:nvPr/>
          </p:nvSpPr>
          <p:spPr>
            <a:xfrm>
              <a:off x="3453825" y="890275"/>
              <a:ext cx="3458400" cy="671100"/>
            </a:xfrm>
            <a:prstGeom prst="roundRect">
              <a:avLst>
                <a:gd fmla="val 50000" name="adj"/>
              </a:avLst>
            </a:prstGeom>
            <a:solidFill>
              <a:schemeClr val="lt1"/>
            </a:solidFill>
            <a:ln>
              <a:noFill/>
            </a:ln>
          </p:spPr>
          <p:txBody>
            <a:bodyPr anchorCtr="0" anchor="ctr" bIns="29500" lIns="29500" spcFirstLastPara="1" rIns="29500" wrap="square" tIns="29500">
              <a:noAutofit/>
            </a:bodyPr>
            <a:lstStyle/>
            <a:p>
              <a:pPr indent="0" lvl="0" marL="0" rtl="0" algn="ctr">
                <a:spcBef>
                  <a:spcPts val="0"/>
                </a:spcBef>
                <a:spcAft>
                  <a:spcPts val="0"/>
                </a:spcAft>
                <a:buNone/>
              </a:pPr>
              <a:r>
                <a:t/>
              </a:r>
              <a:endParaRPr sz="451"/>
            </a:p>
          </p:txBody>
        </p:sp>
      </p:grpSp>
      <p:pic>
        <p:nvPicPr>
          <p:cNvPr id="248" name="Google Shape;248;p24" title="istockphoto-474611160-612x612-removebg-preview.png"/>
          <p:cNvPicPr preferRelativeResize="0"/>
          <p:nvPr/>
        </p:nvPicPr>
        <p:blipFill rotWithShape="1">
          <a:blip r:embed="rId4">
            <a:alphaModFix/>
          </a:blip>
          <a:srcRect b="0" l="78567" r="0" t="24998"/>
          <a:stretch/>
        </p:blipFill>
        <p:spPr>
          <a:xfrm>
            <a:off x="8147900" y="814606"/>
            <a:ext cx="1020700" cy="357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52" name="Shape 252"/>
        <p:cNvGrpSpPr/>
        <p:nvPr/>
      </p:nvGrpSpPr>
      <p:grpSpPr>
        <a:xfrm>
          <a:off x="0" y="0"/>
          <a:ext cx="0" cy="0"/>
          <a:chOff x="0" y="0"/>
          <a:chExt cx="0" cy="0"/>
        </a:xfrm>
      </p:grpSpPr>
      <p:sp>
        <p:nvSpPr>
          <p:cNvPr id="253" name="Google Shape;253;p25"/>
          <p:cNvSpPr txBox="1"/>
          <p:nvPr>
            <p:ph type="title"/>
          </p:nvPr>
        </p:nvSpPr>
        <p:spPr>
          <a:xfrm>
            <a:off x="311700" y="1590556"/>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PT"/>
              <a:t>Backup slides</a:t>
            </a:r>
            <a:endParaRPr/>
          </a:p>
        </p:txBody>
      </p:sp>
      <p:sp>
        <p:nvSpPr>
          <p:cNvPr id="254" name="Google Shape;254;p25"/>
          <p:cNvSpPr/>
          <p:nvPr/>
        </p:nvSpPr>
        <p:spPr>
          <a:xfrm>
            <a:off x="-24600" y="4698125"/>
            <a:ext cx="9193200" cy="445500"/>
          </a:xfrm>
          <a:prstGeom prst="rect">
            <a:avLst/>
          </a:prstGeom>
          <a:solidFill>
            <a:srgbClr val="72501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25"/>
          <p:cNvSpPr/>
          <p:nvPr/>
        </p:nvSpPr>
        <p:spPr>
          <a:xfrm>
            <a:off x="-24600" y="4118925"/>
            <a:ext cx="9193200" cy="579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56" name="Google Shape;256;p25"/>
          <p:cNvGrpSpPr/>
          <p:nvPr/>
        </p:nvGrpSpPr>
        <p:grpSpPr>
          <a:xfrm>
            <a:off x="6426784" y="434648"/>
            <a:ext cx="1910766" cy="579296"/>
            <a:chOff x="3453825" y="512875"/>
            <a:chExt cx="3458400" cy="1048500"/>
          </a:xfrm>
        </p:grpSpPr>
        <p:sp>
          <p:nvSpPr>
            <p:cNvPr id="257" name="Google Shape;257;p25"/>
            <p:cNvSpPr/>
            <p:nvPr/>
          </p:nvSpPr>
          <p:spPr>
            <a:xfrm>
              <a:off x="3565450" y="512875"/>
              <a:ext cx="3076272" cy="1048356"/>
            </a:xfrm>
            <a:prstGeom prst="cloud">
              <a:avLst/>
            </a:prstGeom>
            <a:solidFill>
              <a:schemeClr val="lt1"/>
            </a:solidFill>
            <a:ln>
              <a:noFill/>
            </a:ln>
          </p:spPr>
          <p:txBody>
            <a:bodyPr anchorCtr="0" anchor="ctr" bIns="50525" lIns="50525" spcFirstLastPara="1" rIns="50525" wrap="square" tIns="50525">
              <a:noAutofit/>
            </a:bodyPr>
            <a:lstStyle/>
            <a:p>
              <a:pPr indent="0" lvl="0" marL="0" rtl="0" algn="ctr">
                <a:spcBef>
                  <a:spcPts val="0"/>
                </a:spcBef>
                <a:spcAft>
                  <a:spcPts val="0"/>
                </a:spcAft>
                <a:buNone/>
              </a:pPr>
              <a:r>
                <a:t/>
              </a:r>
              <a:endParaRPr sz="773"/>
            </a:p>
          </p:txBody>
        </p:sp>
        <p:sp>
          <p:nvSpPr>
            <p:cNvPr id="258" name="Google Shape;258;p25"/>
            <p:cNvSpPr/>
            <p:nvPr/>
          </p:nvSpPr>
          <p:spPr>
            <a:xfrm>
              <a:off x="3453825" y="890275"/>
              <a:ext cx="3458400" cy="671100"/>
            </a:xfrm>
            <a:prstGeom prst="roundRect">
              <a:avLst>
                <a:gd fmla="val 50000" name="adj"/>
              </a:avLst>
            </a:prstGeom>
            <a:solidFill>
              <a:schemeClr val="lt1"/>
            </a:solidFill>
            <a:ln>
              <a:noFill/>
            </a:ln>
          </p:spPr>
          <p:txBody>
            <a:bodyPr anchorCtr="0" anchor="ctr" bIns="50525" lIns="50525" spcFirstLastPara="1" rIns="50525" wrap="square" tIns="50525">
              <a:noAutofit/>
            </a:bodyPr>
            <a:lstStyle/>
            <a:p>
              <a:pPr indent="0" lvl="0" marL="0" rtl="0" algn="ctr">
                <a:spcBef>
                  <a:spcPts val="0"/>
                </a:spcBef>
                <a:spcAft>
                  <a:spcPts val="0"/>
                </a:spcAft>
                <a:buNone/>
              </a:pPr>
              <a:r>
                <a:t/>
              </a:r>
              <a:endParaRPr sz="773"/>
            </a:p>
          </p:txBody>
        </p:sp>
      </p:grpSp>
      <p:grpSp>
        <p:nvGrpSpPr>
          <p:cNvPr id="259" name="Google Shape;259;p25"/>
          <p:cNvGrpSpPr/>
          <p:nvPr/>
        </p:nvGrpSpPr>
        <p:grpSpPr>
          <a:xfrm>
            <a:off x="696109" y="3192398"/>
            <a:ext cx="1910766" cy="579296"/>
            <a:chOff x="3453825" y="512875"/>
            <a:chExt cx="3458400" cy="1048500"/>
          </a:xfrm>
        </p:grpSpPr>
        <p:sp>
          <p:nvSpPr>
            <p:cNvPr id="260" name="Google Shape;260;p25"/>
            <p:cNvSpPr/>
            <p:nvPr/>
          </p:nvSpPr>
          <p:spPr>
            <a:xfrm>
              <a:off x="3565450" y="512875"/>
              <a:ext cx="3076272" cy="1048356"/>
            </a:xfrm>
            <a:prstGeom prst="cloud">
              <a:avLst/>
            </a:prstGeom>
            <a:solidFill>
              <a:schemeClr val="lt1"/>
            </a:solidFill>
            <a:ln>
              <a:noFill/>
            </a:ln>
          </p:spPr>
          <p:txBody>
            <a:bodyPr anchorCtr="0" anchor="ctr" bIns="50525" lIns="50525" spcFirstLastPara="1" rIns="50525" wrap="square" tIns="50525">
              <a:noAutofit/>
            </a:bodyPr>
            <a:lstStyle/>
            <a:p>
              <a:pPr indent="0" lvl="0" marL="0" rtl="0" algn="ctr">
                <a:spcBef>
                  <a:spcPts val="0"/>
                </a:spcBef>
                <a:spcAft>
                  <a:spcPts val="0"/>
                </a:spcAft>
                <a:buNone/>
              </a:pPr>
              <a:r>
                <a:t/>
              </a:r>
              <a:endParaRPr sz="773"/>
            </a:p>
          </p:txBody>
        </p:sp>
        <p:sp>
          <p:nvSpPr>
            <p:cNvPr id="261" name="Google Shape;261;p25"/>
            <p:cNvSpPr/>
            <p:nvPr/>
          </p:nvSpPr>
          <p:spPr>
            <a:xfrm>
              <a:off x="3453825" y="890275"/>
              <a:ext cx="3458400" cy="671100"/>
            </a:xfrm>
            <a:prstGeom prst="roundRect">
              <a:avLst>
                <a:gd fmla="val 50000" name="adj"/>
              </a:avLst>
            </a:prstGeom>
            <a:solidFill>
              <a:schemeClr val="lt1"/>
            </a:solidFill>
            <a:ln>
              <a:noFill/>
            </a:ln>
          </p:spPr>
          <p:txBody>
            <a:bodyPr anchorCtr="0" anchor="ctr" bIns="50525" lIns="50525" spcFirstLastPara="1" rIns="50525" wrap="square" tIns="50525">
              <a:noAutofit/>
            </a:bodyPr>
            <a:lstStyle/>
            <a:p>
              <a:pPr indent="0" lvl="0" marL="0" rtl="0" algn="ctr">
                <a:spcBef>
                  <a:spcPts val="0"/>
                </a:spcBef>
                <a:spcAft>
                  <a:spcPts val="0"/>
                </a:spcAft>
                <a:buNone/>
              </a:pPr>
              <a:r>
                <a:t/>
              </a:r>
              <a:endParaRPr sz="773"/>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Physical Space Generation</a:t>
            </a:r>
            <a:endParaRPr/>
          </a:p>
        </p:txBody>
      </p:sp>
      <p:pic>
        <p:nvPicPr>
          <p:cNvPr id="267" name="Google Shape;267;p26"/>
          <p:cNvPicPr preferRelativeResize="0"/>
          <p:nvPr/>
        </p:nvPicPr>
        <p:blipFill>
          <a:blip r:embed="rId3">
            <a:alphaModFix/>
          </a:blip>
          <a:stretch>
            <a:fillRect/>
          </a:stretch>
        </p:blipFill>
        <p:spPr>
          <a:xfrm>
            <a:off x="1030425" y="1231550"/>
            <a:ext cx="7083150" cy="324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7" title="events_ppt.png"/>
          <p:cNvPicPr preferRelativeResize="0"/>
          <p:nvPr/>
        </p:nvPicPr>
        <p:blipFill>
          <a:blip r:embed="rId3">
            <a:alphaModFix/>
          </a:blip>
          <a:stretch>
            <a:fillRect/>
          </a:stretch>
        </p:blipFill>
        <p:spPr>
          <a:xfrm>
            <a:off x="20804" y="1594359"/>
            <a:ext cx="5122801" cy="1678850"/>
          </a:xfrm>
          <a:prstGeom prst="rect">
            <a:avLst/>
          </a:prstGeom>
          <a:noFill/>
          <a:ln>
            <a:noFill/>
          </a:ln>
        </p:spPr>
      </p:pic>
      <p:pic>
        <p:nvPicPr>
          <p:cNvPr id="273" name="Google Shape;273;p27" title="weather_ppt.png"/>
          <p:cNvPicPr preferRelativeResize="0"/>
          <p:nvPr/>
        </p:nvPicPr>
        <p:blipFill>
          <a:blip r:embed="rId4">
            <a:alphaModFix/>
          </a:blip>
          <a:stretch>
            <a:fillRect/>
          </a:stretch>
        </p:blipFill>
        <p:spPr>
          <a:xfrm>
            <a:off x="3608664" y="3000404"/>
            <a:ext cx="4592800" cy="1788301"/>
          </a:xfrm>
          <a:prstGeom prst="rect">
            <a:avLst/>
          </a:prstGeom>
          <a:noFill/>
          <a:ln>
            <a:noFill/>
          </a:ln>
        </p:spPr>
      </p:pic>
      <p:sp>
        <p:nvSpPr>
          <p:cNvPr id="274" name="Google Shape;274;p27"/>
          <p:cNvSpPr txBox="1"/>
          <p:nvPr>
            <p:ph type="title"/>
          </p:nvPr>
        </p:nvSpPr>
        <p:spPr>
          <a:xfrm>
            <a:off x="311700" y="14002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Modelling: Demand</a:t>
            </a:r>
            <a:endParaRPr/>
          </a:p>
        </p:txBody>
      </p:sp>
      <p:pic>
        <p:nvPicPr>
          <p:cNvPr id="275" name="Google Shape;275;p27" title="circ_gauss_ppt.png"/>
          <p:cNvPicPr preferRelativeResize="0"/>
          <p:nvPr/>
        </p:nvPicPr>
        <p:blipFill>
          <a:blip r:embed="rId5">
            <a:alphaModFix/>
          </a:blip>
          <a:stretch>
            <a:fillRect/>
          </a:stretch>
        </p:blipFill>
        <p:spPr>
          <a:xfrm>
            <a:off x="4197909" y="532353"/>
            <a:ext cx="4710649" cy="1367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8"/>
          <p:cNvSpPr txBox="1"/>
          <p:nvPr>
            <p:ph type="title"/>
          </p:nvPr>
        </p:nvSpPr>
        <p:spPr>
          <a:xfrm>
            <a:off x="311700" y="14002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Modelling: Full Demand</a:t>
            </a:r>
            <a:endParaRPr/>
          </a:p>
        </p:txBody>
      </p:sp>
      <p:pic>
        <p:nvPicPr>
          <p:cNvPr id="281" name="Google Shape;281;p28" title="full_demand_ppt.png"/>
          <p:cNvPicPr preferRelativeResize="0"/>
          <p:nvPr/>
        </p:nvPicPr>
        <p:blipFill>
          <a:blip r:embed="rId3">
            <a:alphaModFix/>
          </a:blip>
          <a:stretch>
            <a:fillRect/>
          </a:stretch>
        </p:blipFill>
        <p:spPr>
          <a:xfrm>
            <a:off x="1109525" y="1329549"/>
            <a:ext cx="6924951" cy="2344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Planner Algorithms Comparison</a:t>
            </a:r>
            <a:endParaRPr/>
          </a:p>
        </p:txBody>
      </p:sp>
      <p:pic>
        <p:nvPicPr>
          <p:cNvPr id="287" name="Google Shape;287;p29"/>
          <p:cNvPicPr preferRelativeResize="0"/>
          <p:nvPr/>
        </p:nvPicPr>
        <p:blipFill>
          <a:blip r:embed="rId3">
            <a:alphaModFix/>
          </a:blip>
          <a:stretch>
            <a:fillRect/>
          </a:stretch>
        </p:blipFill>
        <p:spPr>
          <a:xfrm>
            <a:off x="2350825" y="1017725"/>
            <a:ext cx="4442349" cy="3596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More Scenarios</a:t>
            </a:r>
            <a:endParaRPr/>
          </a:p>
        </p:txBody>
      </p:sp>
      <p:pic>
        <p:nvPicPr>
          <p:cNvPr id="293" name="Google Shape;293;p30" title="hetero_lambda__stacked__objective_decomp.png"/>
          <p:cNvPicPr preferRelativeResize="0"/>
          <p:nvPr/>
        </p:nvPicPr>
        <p:blipFill>
          <a:blip r:embed="rId3">
            <a:alphaModFix/>
          </a:blip>
          <a:stretch>
            <a:fillRect/>
          </a:stretch>
        </p:blipFill>
        <p:spPr>
          <a:xfrm>
            <a:off x="124581" y="1579525"/>
            <a:ext cx="4282568" cy="1984449"/>
          </a:xfrm>
          <a:prstGeom prst="rect">
            <a:avLst/>
          </a:prstGeom>
          <a:noFill/>
          <a:ln>
            <a:noFill/>
          </a:ln>
        </p:spPr>
      </p:pic>
      <p:pic>
        <p:nvPicPr>
          <p:cNvPr id="294" name="Google Shape;294;p30" title="event_heavy__stacked__objective_decomp.png"/>
          <p:cNvPicPr preferRelativeResize="0"/>
          <p:nvPr/>
        </p:nvPicPr>
        <p:blipFill>
          <a:blip r:embed="rId4">
            <a:alphaModFix/>
          </a:blip>
          <a:stretch>
            <a:fillRect/>
          </a:stretch>
        </p:blipFill>
        <p:spPr>
          <a:xfrm>
            <a:off x="4725376" y="1596012"/>
            <a:ext cx="4176225" cy="1951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4" title="scooter_station_001-web-shot-removebg-preview.png"/>
          <p:cNvPicPr preferRelativeResize="0"/>
          <p:nvPr/>
        </p:nvPicPr>
        <p:blipFill>
          <a:blip r:embed="rId3">
            <a:alphaModFix/>
          </a:blip>
          <a:stretch>
            <a:fillRect/>
          </a:stretch>
        </p:blipFill>
        <p:spPr>
          <a:xfrm flipH="1">
            <a:off x="2786699" y="3295833"/>
            <a:ext cx="533711" cy="433519"/>
          </a:xfrm>
          <a:prstGeom prst="rect">
            <a:avLst/>
          </a:prstGeom>
          <a:noFill/>
          <a:ln>
            <a:noFill/>
          </a:ln>
        </p:spPr>
      </p:pic>
      <p:pic>
        <p:nvPicPr>
          <p:cNvPr id="95" name="Google Shape;95;p14" title="scooter_station_001-web-shot-removebg-preview.png"/>
          <p:cNvPicPr preferRelativeResize="0"/>
          <p:nvPr/>
        </p:nvPicPr>
        <p:blipFill>
          <a:blip r:embed="rId3">
            <a:alphaModFix/>
          </a:blip>
          <a:stretch>
            <a:fillRect/>
          </a:stretch>
        </p:blipFill>
        <p:spPr>
          <a:xfrm>
            <a:off x="617996" y="3187321"/>
            <a:ext cx="533711" cy="433519"/>
          </a:xfrm>
          <a:prstGeom prst="rect">
            <a:avLst/>
          </a:prstGeom>
          <a:noFill/>
          <a:ln>
            <a:noFill/>
          </a:ln>
        </p:spPr>
      </p:pic>
      <p:sp>
        <p:nvSpPr>
          <p:cNvPr id="96" name="Google Shape;96;p14"/>
          <p:cNvSpPr txBox="1"/>
          <p:nvPr>
            <p:ph type="title"/>
          </p:nvPr>
        </p:nvSpPr>
        <p:spPr>
          <a:xfrm>
            <a:off x="311700" y="171826"/>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P</a:t>
            </a:r>
            <a:r>
              <a:rPr lang="pt-PT"/>
              <a:t>roblem Addressed</a:t>
            </a:r>
            <a:endParaRPr/>
          </a:p>
        </p:txBody>
      </p:sp>
      <p:sp>
        <p:nvSpPr>
          <p:cNvPr id="97" name="Google Shape;97;p14"/>
          <p:cNvSpPr txBox="1"/>
          <p:nvPr>
            <p:ph idx="1" type="body"/>
          </p:nvPr>
        </p:nvSpPr>
        <p:spPr>
          <a:xfrm>
            <a:off x="155125" y="744621"/>
            <a:ext cx="8832300" cy="212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PT"/>
              <a:t>P</a:t>
            </a:r>
            <a:r>
              <a:rPr lang="pt-PT"/>
              <a:t>roject focus: daily management of shared </a:t>
            </a:r>
            <a:r>
              <a:rPr lang="pt-PT"/>
              <a:t>electric</a:t>
            </a:r>
            <a:r>
              <a:rPr lang="pt-PT"/>
              <a:t> </a:t>
            </a:r>
            <a:r>
              <a:rPr lang="pt-PT"/>
              <a:t>scooter </a:t>
            </a:r>
            <a:r>
              <a:rPr lang="pt-PT"/>
              <a:t>fleets (Topic 7)</a:t>
            </a:r>
            <a:endParaRPr/>
          </a:p>
          <a:p>
            <a:pPr indent="-317500" lvl="0" marL="457200" rtl="0" algn="l">
              <a:spcBef>
                <a:spcPts val="0"/>
              </a:spcBef>
              <a:spcAft>
                <a:spcPts val="0"/>
              </a:spcAft>
              <a:buSzPts val="1400"/>
              <a:buChar char="●"/>
            </a:pPr>
            <a:r>
              <a:rPr lang="pt-PT"/>
              <a:t>Motivation: shared electrical mobility is becoming common in cities. Management is important.</a:t>
            </a:r>
            <a:endParaRPr/>
          </a:p>
          <a:p>
            <a:pPr indent="-317500" lvl="0" marL="457200" rtl="0" algn="l">
              <a:spcBef>
                <a:spcPts val="0"/>
              </a:spcBef>
              <a:spcAft>
                <a:spcPts val="0"/>
              </a:spcAft>
              <a:buSzPts val="1400"/>
              <a:buChar char="●"/>
            </a:pPr>
            <a:r>
              <a:rPr lang="pt-PT"/>
              <a:t>A</a:t>
            </a:r>
            <a:r>
              <a:rPr lang="pt-PT"/>
              <a:t>im: minimize operating costs while maximizing service, in quantity and quality</a:t>
            </a:r>
            <a:endParaRPr/>
          </a:p>
          <a:p>
            <a:pPr indent="-317500" lvl="0" marL="457200" rtl="0" algn="l">
              <a:spcBef>
                <a:spcPts val="0"/>
              </a:spcBef>
              <a:spcAft>
                <a:spcPts val="0"/>
              </a:spcAft>
              <a:buSzPts val="1400"/>
              <a:buChar char="●"/>
            </a:pPr>
            <a:r>
              <a:rPr lang="pt-PT"/>
              <a:t>Shared scooters/bikes suffer from spatial and temporal imbalance</a:t>
            </a:r>
            <a:endParaRPr/>
          </a:p>
          <a:p>
            <a:pPr indent="-317500" lvl="0" marL="457200" rtl="0" algn="l">
              <a:spcBef>
                <a:spcPts val="0"/>
              </a:spcBef>
              <a:spcAft>
                <a:spcPts val="0"/>
              </a:spcAft>
              <a:buSzPts val="1400"/>
              <a:buChar char="●"/>
            </a:pPr>
            <a:r>
              <a:rPr lang="pt-PT"/>
              <a:t>Demand varies by time of day, location, weather and events</a:t>
            </a:r>
            <a:endParaRPr/>
          </a:p>
          <a:p>
            <a:pPr indent="-317500" lvl="0" marL="457200" rtl="0" algn="l">
              <a:spcBef>
                <a:spcPts val="0"/>
              </a:spcBef>
              <a:spcAft>
                <a:spcPts val="0"/>
              </a:spcAft>
              <a:buSzPts val="1400"/>
              <a:buChar char="●"/>
            </a:pPr>
            <a:r>
              <a:rPr lang="pt-PT"/>
              <a:t>Stations may become empty or saturated, reducing availability</a:t>
            </a:r>
            <a:endParaRPr/>
          </a:p>
          <a:p>
            <a:pPr indent="-317500" lvl="0" marL="457200" rtl="0" algn="l">
              <a:spcBef>
                <a:spcPts val="0"/>
              </a:spcBef>
              <a:spcAft>
                <a:spcPts val="0"/>
              </a:spcAft>
              <a:buSzPts val="1400"/>
              <a:buChar char="●"/>
            </a:pPr>
            <a:r>
              <a:rPr lang="pt-PT"/>
              <a:t>Vehicles have battery constraints and charging delays</a:t>
            </a:r>
            <a:endParaRPr/>
          </a:p>
          <a:p>
            <a:pPr indent="-317500" lvl="0" marL="457200" rtl="0" algn="l">
              <a:spcBef>
                <a:spcPts val="0"/>
              </a:spcBef>
              <a:spcAft>
                <a:spcPts val="0"/>
              </a:spcAft>
              <a:buSzPts val="1400"/>
              <a:buChar char="●"/>
            </a:pPr>
            <a:r>
              <a:rPr lang="pt-PT"/>
              <a:t>Operators must balance service quality vs operational cost</a:t>
            </a:r>
            <a:endParaRPr/>
          </a:p>
          <a:p>
            <a:pPr indent="0" lvl="0" marL="0" rtl="0" algn="l">
              <a:lnSpc>
                <a:spcPct val="100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p>
        </p:txBody>
      </p:sp>
      <p:cxnSp>
        <p:nvCxnSpPr>
          <p:cNvPr id="98" name="Google Shape;98;p14"/>
          <p:cNvCxnSpPr/>
          <p:nvPr/>
        </p:nvCxnSpPr>
        <p:spPr>
          <a:xfrm flipH="1">
            <a:off x="7397269" y="3476703"/>
            <a:ext cx="260400" cy="600900"/>
          </a:xfrm>
          <a:prstGeom prst="straightConnector1">
            <a:avLst/>
          </a:prstGeom>
          <a:noFill/>
          <a:ln cap="flat" cmpd="sng" w="17225">
            <a:solidFill>
              <a:schemeClr val="accent1"/>
            </a:solidFill>
            <a:prstDash val="dashDot"/>
            <a:round/>
            <a:headEnd len="med" w="med" type="none"/>
            <a:tailEnd len="med" w="med" type="none"/>
          </a:ln>
        </p:spPr>
      </p:cxnSp>
      <p:cxnSp>
        <p:nvCxnSpPr>
          <p:cNvPr id="99" name="Google Shape;99;p14"/>
          <p:cNvCxnSpPr/>
          <p:nvPr/>
        </p:nvCxnSpPr>
        <p:spPr>
          <a:xfrm flipH="1">
            <a:off x="8193373" y="4045664"/>
            <a:ext cx="260400" cy="600900"/>
          </a:xfrm>
          <a:prstGeom prst="straightConnector1">
            <a:avLst/>
          </a:prstGeom>
          <a:noFill/>
          <a:ln cap="flat" cmpd="sng" w="17225">
            <a:solidFill>
              <a:schemeClr val="accent1"/>
            </a:solidFill>
            <a:prstDash val="dashDot"/>
            <a:round/>
            <a:headEnd len="med" w="med" type="none"/>
            <a:tailEnd len="med" w="med" type="none"/>
          </a:ln>
        </p:spPr>
      </p:cxnSp>
      <p:pic>
        <p:nvPicPr>
          <p:cNvPr id="100" name="Google Shape;100;p14" title="srcb64_aHR0cHM6Ly90Yi1zdGF0aWMudWJlci5jb20vcHJvZC91ZGFtLWFzc2V0cy9kM2FkMzkzYi1lYzU1LTQ5NzYtYWJiMS1kY2NlMjljMDlkM2EucG5n-removebg-preview.png"/>
          <p:cNvPicPr preferRelativeResize="0"/>
          <p:nvPr/>
        </p:nvPicPr>
        <p:blipFill rotWithShape="1">
          <a:blip r:embed="rId4">
            <a:alphaModFix/>
          </a:blip>
          <a:srcRect b="0" l="30322" r="34513" t="10825"/>
          <a:stretch/>
        </p:blipFill>
        <p:spPr>
          <a:xfrm>
            <a:off x="4540991" y="3118375"/>
            <a:ext cx="1860675" cy="2658275"/>
          </a:xfrm>
          <a:prstGeom prst="rect">
            <a:avLst/>
          </a:prstGeom>
          <a:noFill/>
          <a:ln>
            <a:noFill/>
          </a:ln>
        </p:spPr>
      </p:pic>
      <p:grpSp>
        <p:nvGrpSpPr>
          <p:cNvPr id="101" name="Google Shape;101;p14"/>
          <p:cNvGrpSpPr/>
          <p:nvPr/>
        </p:nvGrpSpPr>
        <p:grpSpPr>
          <a:xfrm>
            <a:off x="6994214" y="2271194"/>
            <a:ext cx="796815" cy="517959"/>
            <a:chOff x="3453825" y="512875"/>
            <a:chExt cx="3458400" cy="1048500"/>
          </a:xfrm>
        </p:grpSpPr>
        <p:sp>
          <p:nvSpPr>
            <p:cNvPr id="102" name="Google Shape;102;p14"/>
            <p:cNvSpPr/>
            <p:nvPr/>
          </p:nvSpPr>
          <p:spPr>
            <a:xfrm>
              <a:off x="3565450" y="512875"/>
              <a:ext cx="3076272" cy="1048356"/>
            </a:xfrm>
            <a:prstGeom prst="cloud">
              <a:avLst/>
            </a:prstGeom>
            <a:solidFill>
              <a:schemeClr val="lt1"/>
            </a:solidFill>
            <a:ln>
              <a:noFill/>
            </a:ln>
          </p:spPr>
          <p:txBody>
            <a:bodyPr anchorCtr="0" anchor="ctr" bIns="21050" lIns="21050" spcFirstLastPara="1" rIns="21050" wrap="square" tIns="21050">
              <a:noAutofit/>
            </a:bodyPr>
            <a:lstStyle/>
            <a:p>
              <a:pPr indent="0" lvl="0" marL="0" rtl="0" algn="ctr">
                <a:spcBef>
                  <a:spcPts val="0"/>
                </a:spcBef>
                <a:spcAft>
                  <a:spcPts val="0"/>
                </a:spcAft>
                <a:buNone/>
              </a:pPr>
              <a:r>
                <a:t/>
              </a:r>
              <a:endParaRPr sz="322"/>
            </a:p>
          </p:txBody>
        </p:sp>
        <p:sp>
          <p:nvSpPr>
            <p:cNvPr id="103" name="Google Shape;103;p14"/>
            <p:cNvSpPr/>
            <p:nvPr/>
          </p:nvSpPr>
          <p:spPr>
            <a:xfrm>
              <a:off x="3453825" y="890275"/>
              <a:ext cx="3458400" cy="671100"/>
            </a:xfrm>
            <a:prstGeom prst="roundRect">
              <a:avLst>
                <a:gd fmla="val 50000" name="adj"/>
              </a:avLst>
            </a:prstGeom>
            <a:solidFill>
              <a:schemeClr val="lt1"/>
            </a:solidFill>
            <a:ln>
              <a:noFill/>
            </a:ln>
          </p:spPr>
          <p:txBody>
            <a:bodyPr anchorCtr="0" anchor="ctr" bIns="21050" lIns="21050" spcFirstLastPara="1" rIns="21050" wrap="square" tIns="21050">
              <a:noAutofit/>
            </a:bodyPr>
            <a:lstStyle/>
            <a:p>
              <a:pPr indent="0" lvl="0" marL="0" rtl="0" algn="ctr">
                <a:spcBef>
                  <a:spcPts val="0"/>
                </a:spcBef>
                <a:spcAft>
                  <a:spcPts val="0"/>
                </a:spcAft>
                <a:buNone/>
              </a:pPr>
              <a:r>
                <a:t/>
              </a:r>
              <a:endParaRPr sz="322"/>
            </a:p>
          </p:txBody>
        </p:sp>
      </p:grpSp>
      <p:grpSp>
        <p:nvGrpSpPr>
          <p:cNvPr id="104" name="Google Shape;104;p14"/>
          <p:cNvGrpSpPr/>
          <p:nvPr/>
        </p:nvGrpSpPr>
        <p:grpSpPr>
          <a:xfrm>
            <a:off x="8035493" y="2773336"/>
            <a:ext cx="796815" cy="517854"/>
            <a:chOff x="3453825" y="512875"/>
            <a:chExt cx="3458400" cy="1048500"/>
          </a:xfrm>
        </p:grpSpPr>
        <p:sp>
          <p:nvSpPr>
            <p:cNvPr id="105" name="Google Shape;105;p14"/>
            <p:cNvSpPr/>
            <p:nvPr/>
          </p:nvSpPr>
          <p:spPr>
            <a:xfrm>
              <a:off x="3565450" y="512875"/>
              <a:ext cx="3076272" cy="1048356"/>
            </a:xfrm>
            <a:prstGeom prst="cloud">
              <a:avLst/>
            </a:prstGeom>
            <a:solidFill>
              <a:schemeClr val="lt2"/>
            </a:solidFill>
            <a:ln>
              <a:noFill/>
            </a:ln>
          </p:spPr>
          <p:txBody>
            <a:bodyPr anchorCtr="0" anchor="ctr" bIns="21050" lIns="21050" spcFirstLastPara="1" rIns="21050" wrap="square" tIns="21050">
              <a:noAutofit/>
            </a:bodyPr>
            <a:lstStyle/>
            <a:p>
              <a:pPr indent="0" lvl="0" marL="0" rtl="0" algn="ctr">
                <a:spcBef>
                  <a:spcPts val="0"/>
                </a:spcBef>
                <a:spcAft>
                  <a:spcPts val="0"/>
                </a:spcAft>
                <a:buNone/>
              </a:pPr>
              <a:r>
                <a:t/>
              </a:r>
              <a:endParaRPr sz="322"/>
            </a:p>
          </p:txBody>
        </p:sp>
        <p:sp>
          <p:nvSpPr>
            <p:cNvPr id="106" name="Google Shape;106;p14"/>
            <p:cNvSpPr/>
            <p:nvPr/>
          </p:nvSpPr>
          <p:spPr>
            <a:xfrm>
              <a:off x="3453825" y="890275"/>
              <a:ext cx="3458400" cy="671100"/>
            </a:xfrm>
            <a:prstGeom prst="roundRect">
              <a:avLst>
                <a:gd fmla="val 50000" name="adj"/>
              </a:avLst>
            </a:prstGeom>
            <a:solidFill>
              <a:schemeClr val="lt2"/>
            </a:solidFill>
            <a:ln>
              <a:noFill/>
            </a:ln>
          </p:spPr>
          <p:txBody>
            <a:bodyPr anchorCtr="0" anchor="ctr" bIns="21050" lIns="21050" spcFirstLastPara="1" rIns="21050" wrap="square" tIns="21050">
              <a:noAutofit/>
            </a:bodyPr>
            <a:lstStyle/>
            <a:p>
              <a:pPr indent="0" lvl="0" marL="0" rtl="0" algn="ctr">
                <a:spcBef>
                  <a:spcPts val="0"/>
                </a:spcBef>
                <a:spcAft>
                  <a:spcPts val="0"/>
                </a:spcAft>
                <a:buNone/>
              </a:pPr>
              <a:r>
                <a:t/>
              </a:r>
              <a:endParaRPr sz="322"/>
            </a:p>
          </p:txBody>
        </p:sp>
      </p:grpSp>
      <p:sp>
        <p:nvSpPr>
          <p:cNvPr id="107" name="Google Shape;107;p14"/>
          <p:cNvSpPr txBox="1"/>
          <p:nvPr/>
        </p:nvSpPr>
        <p:spPr>
          <a:xfrm>
            <a:off x="7129455" y="2366436"/>
            <a:ext cx="603600" cy="362100"/>
          </a:xfrm>
          <a:prstGeom prst="rect">
            <a:avLst/>
          </a:prstGeom>
          <a:noFill/>
          <a:ln>
            <a:noFill/>
          </a:ln>
        </p:spPr>
        <p:txBody>
          <a:bodyPr anchorCtr="0" anchor="t" bIns="82700" lIns="82700" spcFirstLastPara="1" rIns="82700" wrap="square" tIns="82700">
            <a:spAutoFit/>
          </a:bodyPr>
          <a:lstStyle/>
          <a:p>
            <a:pPr indent="0" lvl="0" marL="0" rtl="0" algn="l">
              <a:spcBef>
                <a:spcPts val="0"/>
              </a:spcBef>
              <a:spcAft>
                <a:spcPts val="0"/>
              </a:spcAft>
              <a:buNone/>
            </a:pPr>
            <a:r>
              <a:rPr lang="pt-PT" sz="1266">
                <a:solidFill>
                  <a:schemeClr val="lt2"/>
                </a:solidFill>
                <a:latin typeface="DM Sans Light"/>
                <a:ea typeface="DM Sans Light"/>
                <a:cs typeface="DM Sans Light"/>
                <a:sym typeface="DM Sans Light"/>
              </a:rPr>
              <a:t>clear</a:t>
            </a:r>
            <a:endParaRPr sz="1266">
              <a:solidFill>
                <a:schemeClr val="lt2"/>
              </a:solidFill>
            </a:endParaRPr>
          </a:p>
        </p:txBody>
      </p:sp>
      <p:cxnSp>
        <p:nvCxnSpPr>
          <p:cNvPr id="108" name="Google Shape;108;p14"/>
          <p:cNvCxnSpPr/>
          <p:nvPr/>
        </p:nvCxnSpPr>
        <p:spPr>
          <a:xfrm flipH="1">
            <a:off x="7011385" y="3461476"/>
            <a:ext cx="260400" cy="600900"/>
          </a:xfrm>
          <a:prstGeom prst="straightConnector1">
            <a:avLst/>
          </a:prstGeom>
          <a:noFill/>
          <a:ln cap="flat" cmpd="sng" w="17225">
            <a:solidFill>
              <a:schemeClr val="accent1"/>
            </a:solidFill>
            <a:prstDash val="dashDot"/>
            <a:round/>
            <a:headEnd len="med" w="med" type="none"/>
            <a:tailEnd len="med" w="med" type="none"/>
          </a:ln>
        </p:spPr>
      </p:cxnSp>
      <p:sp>
        <p:nvSpPr>
          <p:cNvPr id="109" name="Google Shape;109;p14"/>
          <p:cNvSpPr txBox="1"/>
          <p:nvPr/>
        </p:nvSpPr>
        <p:spPr>
          <a:xfrm>
            <a:off x="8075245" y="2868559"/>
            <a:ext cx="678300" cy="362100"/>
          </a:xfrm>
          <a:prstGeom prst="rect">
            <a:avLst/>
          </a:prstGeom>
          <a:noFill/>
          <a:ln>
            <a:noFill/>
          </a:ln>
        </p:spPr>
        <p:txBody>
          <a:bodyPr anchorCtr="0" anchor="t" bIns="82700" lIns="82700" spcFirstLastPara="1" rIns="82700" wrap="square" tIns="82700">
            <a:spAutoFit/>
          </a:bodyPr>
          <a:lstStyle/>
          <a:p>
            <a:pPr indent="0" lvl="0" marL="0" rtl="0" algn="l">
              <a:spcBef>
                <a:spcPts val="0"/>
              </a:spcBef>
              <a:spcAft>
                <a:spcPts val="0"/>
              </a:spcAft>
              <a:buNone/>
            </a:pPr>
            <a:r>
              <a:rPr lang="pt-PT" sz="1266">
                <a:solidFill>
                  <a:schemeClr val="dk2"/>
                </a:solidFill>
                <a:latin typeface="DM Sans Light"/>
                <a:ea typeface="DM Sans Light"/>
                <a:cs typeface="DM Sans Light"/>
                <a:sym typeface="DM Sans Light"/>
              </a:rPr>
              <a:t>cloudy</a:t>
            </a:r>
            <a:endParaRPr sz="1266">
              <a:solidFill>
                <a:schemeClr val="dk2"/>
              </a:solidFill>
            </a:endParaRPr>
          </a:p>
        </p:txBody>
      </p:sp>
      <p:cxnSp>
        <p:nvCxnSpPr>
          <p:cNvPr id="110" name="Google Shape;110;p14"/>
          <p:cNvCxnSpPr/>
          <p:nvPr/>
        </p:nvCxnSpPr>
        <p:spPr>
          <a:xfrm flipH="1">
            <a:off x="7169265" y="3579285"/>
            <a:ext cx="260400" cy="600900"/>
          </a:xfrm>
          <a:prstGeom prst="straightConnector1">
            <a:avLst/>
          </a:prstGeom>
          <a:noFill/>
          <a:ln cap="flat" cmpd="sng" w="17225">
            <a:solidFill>
              <a:schemeClr val="accent1"/>
            </a:solidFill>
            <a:prstDash val="dashDot"/>
            <a:round/>
            <a:headEnd len="med" w="med" type="none"/>
            <a:tailEnd len="med" w="med" type="none"/>
          </a:ln>
        </p:spPr>
      </p:cxnSp>
      <p:grpSp>
        <p:nvGrpSpPr>
          <p:cNvPr id="111" name="Google Shape;111;p14"/>
          <p:cNvGrpSpPr/>
          <p:nvPr/>
        </p:nvGrpSpPr>
        <p:grpSpPr>
          <a:xfrm>
            <a:off x="6971542" y="3196029"/>
            <a:ext cx="796815" cy="517854"/>
            <a:chOff x="3453825" y="512875"/>
            <a:chExt cx="3458400" cy="1048500"/>
          </a:xfrm>
        </p:grpSpPr>
        <p:sp>
          <p:nvSpPr>
            <p:cNvPr id="112" name="Google Shape;112;p14"/>
            <p:cNvSpPr/>
            <p:nvPr/>
          </p:nvSpPr>
          <p:spPr>
            <a:xfrm>
              <a:off x="3565450" y="512875"/>
              <a:ext cx="3076272" cy="1048356"/>
            </a:xfrm>
            <a:prstGeom prst="cloud">
              <a:avLst/>
            </a:prstGeom>
            <a:solidFill>
              <a:schemeClr val="lt2"/>
            </a:solidFill>
            <a:ln>
              <a:noFill/>
            </a:ln>
          </p:spPr>
          <p:txBody>
            <a:bodyPr anchorCtr="0" anchor="ctr" bIns="21050" lIns="21050" spcFirstLastPara="1" rIns="21050" wrap="square" tIns="21050">
              <a:noAutofit/>
            </a:bodyPr>
            <a:lstStyle/>
            <a:p>
              <a:pPr indent="0" lvl="0" marL="0" rtl="0" algn="ctr">
                <a:spcBef>
                  <a:spcPts val="0"/>
                </a:spcBef>
                <a:spcAft>
                  <a:spcPts val="0"/>
                </a:spcAft>
                <a:buNone/>
              </a:pPr>
              <a:r>
                <a:t/>
              </a:r>
              <a:endParaRPr sz="322"/>
            </a:p>
          </p:txBody>
        </p:sp>
        <p:sp>
          <p:nvSpPr>
            <p:cNvPr id="113" name="Google Shape;113;p14"/>
            <p:cNvSpPr/>
            <p:nvPr/>
          </p:nvSpPr>
          <p:spPr>
            <a:xfrm>
              <a:off x="3453825" y="890275"/>
              <a:ext cx="3458400" cy="671100"/>
            </a:xfrm>
            <a:prstGeom prst="roundRect">
              <a:avLst>
                <a:gd fmla="val 50000" name="adj"/>
              </a:avLst>
            </a:prstGeom>
            <a:solidFill>
              <a:schemeClr val="lt2"/>
            </a:solidFill>
            <a:ln>
              <a:noFill/>
            </a:ln>
          </p:spPr>
          <p:txBody>
            <a:bodyPr anchorCtr="0" anchor="ctr" bIns="21050" lIns="21050" spcFirstLastPara="1" rIns="21050" wrap="square" tIns="21050">
              <a:noAutofit/>
            </a:bodyPr>
            <a:lstStyle/>
            <a:p>
              <a:pPr indent="0" lvl="0" marL="0" rtl="0" algn="ctr">
                <a:spcBef>
                  <a:spcPts val="0"/>
                </a:spcBef>
                <a:spcAft>
                  <a:spcPts val="0"/>
                </a:spcAft>
                <a:buNone/>
              </a:pPr>
              <a:r>
                <a:t/>
              </a:r>
              <a:endParaRPr sz="322"/>
            </a:p>
          </p:txBody>
        </p:sp>
      </p:grpSp>
      <p:sp>
        <p:nvSpPr>
          <p:cNvPr id="114" name="Google Shape;114;p14"/>
          <p:cNvSpPr txBox="1"/>
          <p:nvPr/>
        </p:nvSpPr>
        <p:spPr>
          <a:xfrm>
            <a:off x="7011293" y="3291252"/>
            <a:ext cx="678300" cy="362100"/>
          </a:xfrm>
          <a:prstGeom prst="rect">
            <a:avLst/>
          </a:prstGeom>
          <a:noFill/>
          <a:ln>
            <a:noFill/>
          </a:ln>
        </p:spPr>
        <p:txBody>
          <a:bodyPr anchorCtr="0" anchor="t" bIns="82700" lIns="82700" spcFirstLastPara="1" rIns="82700" wrap="square" tIns="82700">
            <a:spAutoFit/>
          </a:bodyPr>
          <a:lstStyle/>
          <a:p>
            <a:pPr indent="0" lvl="0" marL="0" rtl="0" algn="ctr">
              <a:spcBef>
                <a:spcPts val="0"/>
              </a:spcBef>
              <a:spcAft>
                <a:spcPts val="0"/>
              </a:spcAft>
              <a:buNone/>
            </a:pPr>
            <a:r>
              <a:rPr lang="pt-PT" sz="1266">
                <a:solidFill>
                  <a:schemeClr val="dk2"/>
                </a:solidFill>
                <a:latin typeface="DM Sans Light"/>
                <a:ea typeface="DM Sans Light"/>
                <a:cs typeface="DM Sans Light"/>
                <a:sym typeface="DM Sans Light"/>
              </a:rPr>
              <a:t>rain</a:t>
            </a:r>
            <a:endParaRPr sz="1266">
              <a:solidFill>
                <a:schemeClr val="dk2"/>
              </a:solidFill>
            </a:endParaRPr>
          </a:p>
        </p:txBody>
      </p:sp>
      <p:sp>
        <p:nvSpPr>
          <p:cNvPr id="115" name="Google Shape;115;p14"/>
          <p:cNvSpPr/>
          <p:nvPr/>
        </p:nvSpPr>
        <p:spPr>
          <a:xfrm flipH="1">
            <a:off x="8189743" y="3927857"/>
            <a:ext cx="360666" cy="518022"/>
          </a:xfrm>
          <a:prstGeom prst="lightningBolt">
            <a:avLst/>
          </a:prstGeom>
          <a:solidFill>
            <a:srgbClr val="FFD966"/>
          </a:solidFill>
          <a:ln>
            <a:noFill/>
          </a:ln>
        </p:spPr>
        <p:txBody>
          <a:bodyPr anchorCtr="0" anchor="ctr" bIns="82700" lIns="82700" spcFirstLastPara="1" rIns="82700" wrap="square" tIns="82700">
            <a:noAutofit/>
          </a:bodyPr>
          <a:lstStyle/>
          <a:p>
            <a:pPr indent="0" lvl="0" marL="0" rtl="0" algn="ctr">
              <a:spcBef>
                <a:spcPts val="0"/>
              </a:spcBef>
              <a:spcAft>
                <a:spcPts val="0"/>
              </a:spcAft>
              <a:buNone/>
            </a:pPr>
            <a:r>
              <a:t/>
            </a:r>
            <a:endParaRPr sz="1266">
              <a:latin typeface="DM Sans Light"/>
              <a:ea typeface="DM Sans Light"/>
              <a:cs typeface="DM Sans Light"/>
              <a:sym typeface="DM Sans Light"/>
            </a:endParaRPr>
          </a:p>
        </p:txBody>
      </p:sp>
      <p:cxnSp>
        <p:nvCxnSpPr>
          <p:cNvPr id="116" name="Google Shape;116;p14"/>
          <p:cNvCxnSpPr/>
          <p:nvPr/>
        </p:nvCxnSpPr>
        <p:spPr>
          <a:xfrm flipH="1">
            <a:off x="8421377" y="3943082"/>
            <a:ext cx="260400" cy="600900"/>
          </a:xfrm>
          <a:prstGeom prst="straightConnector1">
            <a:avLst/>
          </a:prstGeom>
          <a:noFill/>
          <a:ln cap="flat" cmpd="sng" w="17225">
            <a:solidFill>
              <a:schemeClr val="accent1"/>
            </a:solidFill>
            <a:prstDash val="dashDot"/>
            <a:round/>
            <a:headEnd len="med" w="med" type="none"/>
            <a:tailEnd len="med" w="med" type="none"/>
          </a:ln>
        </p:spPr>
      </p:cxnSp>
      <p:cxnSp>
        <p:nvCxnSpPr>
          <p:cNvPr id="117" name="Google Shape;117;p14"/>
          <p:cNvCxnSpPr/>
          <p:nvPr/>
        </p:nvCxnSpPr>
        <p:spPr>
          <a:xfrm flipH="1">
            <a:off x="8035494" y="3927855"/>
            <a:ext cx="260400" cy="600900"/>
          </a:xfrm>
          <a:prstGeom prst="straightConnector1">
            <a:avLst/>
          </a:prstGeom>
          <a:noFill/>
          <a:ln cap="flat" cmpd="sng" w="17225">
            <a:solidFill>
              <a:schemeClr val="accent1"/>
            </a:solidFill>
            <a:prstDash val="dashDot"/>
            <a:round/>
            <a:headEnd len="med" w="med" type="none"/>
            <a:tailEnd len="med" w="med" type="none"/>
          </a:ln>
        </p:spPr>
      </p:cxnSp>
      <p:grpSp>
        <p:nvGrpSpPr>
          <p:cNvPr id="118" name="Google Shape;118;p14"/>
          <p:cNvGrpSpPr/>
          <p:nvPr/>
        </p:nvGrpSpPr>
        <p:grpSpPr>
          <a:xfrm>
            <a:off x="7995650" y="3662408"/>
            <a:ext cx="796815" cy="517854"/>
            <a:chOff x="3453825" y="512875"/>
            <a:chExt cx="3458400" cy="1048500"/>
          </a:xfrm>
        </p:grpSpPr>
        <p:sp>
          <p:nvSpPr>
            <p:cNvPr id="119" name="Google Shape;119;p14"/>
            <p:cNvSpPr/>
            <p:nvPr/>
          </p:nvSpPr>
          <p:spPr>
            <a:xfrm>
              <a:off x="3565450" y="512875"/>
              <a:ext cx="3076272" cy="1048356"/>
            </a:xfrm>
            <a:prstGeom prst="cloud">
              <a:avLst/>
            </a:prstGeom>
            <a:solidFill>
              <a:schemeClr val="lt2"/>
            </a:solidFill>
            <a:ln>
              <a:noFill/>
            </a:ln>
          </p:spPr>
          <p:txBody>
            <a:bodyPr anchorCtr="0" anchor="ctr" bIns="21050" lIns="21050" spcFirstLastPara="1" rIns="21050" wrap="square" tIns="21050">
              <a:noAutofit/>
            </a:bodyPr>
            <a:lstStyle/>
            <a:p>
              <a:pPr indent="0" lvl="0" marL="0" rtl="0" algn="ctr">
                <a:spcBef>
                  <a:spcPts val="0"/>
                </a:spcBef>
                <a:spcAft>
                  <a:spcPts val="0"/>
                </a:spcAft>
                <a:buNone/>
              </a:pPr>
              <a:r>
                <a:t/>
              </a:r>
              <a:endParaRPr sz="322"/>
            </a:p>
          </p:txBody>
        </p:sp>
        <p:sp>
          <p:nvSpPr>
            <p:cNvPr id="120" name="Google Shape;120;p14"/>
            <p:cNvSpPr/>
            <p:nvPr/>
          </p:nvSpPr>
          <p:spPr>
            <a:xfrm>
              <a:off x="3453825" y="890275"/>
              <a:ext cx="3458400" cy="671100"/>
            </a:xfrm>
            <a:prstGeom prst="roundRect">
              <a:avLst>
                <a:gd fmla="val 50000" name="adj"/>
              </a:avLst>
            </a:prstGeom>
            <a:solidFill>
              <a:schemeClr val="lt2"/>
            </a:solidFill>
            <a:ln>
              <a:noFill/>
            </a:ln>
          </p:spPr>
          <p:txBody>
            <a:bodyPr anchorCtr="0" anchor="ctr" bIns="21050" lIns="21050" spcFirstLastPara="1" rIns="21050" wrap="square" tIns="21050">
              <a:noAutofit/>
            </a:bodyPr>
            <a:lstStyle/>
            <a:p>
              <a:pPr indent="0" lvl="0" marL="0" rtl="0" algn="ctr">
                <a:spcBef>
                  <a:spcPts val="0"/>
                </a:spcBef>
                <a:spcAft>
                  <a:spcPts val="0"/>
                </a:spcAft>
                <a:buNone/>
              </a:pPr>
              <a:r>
                <a:t/>
              </a:r>
              <a:endParaRPr sz="322"/>
            </a:p>
          </p:txBody>
        </p:sp>
      </p:grpSp>
      <p:sp>
        <p:nvSpPr>
          <p:cNvPr id="121" name="Google Shape;121;p14"/>
          <p:cNvSpPr txBox="1"/>
          <p:nvPr/>
        </p:nvSpPr>
        <p:spPr>
          <a:xfrm>
            <a:off x="8035402" y="3757631"/>
            <a:ext cx="678300" cy="362100"/>
          </a:xfrm>
          <a:prstGeom prst="rect">
            <a:avLst/>
          </a:prstGeom>
          <a:noFill/>
          <a:ln>
            <a:noFill/>
          </a:ln>
        </p:spPr>
        <p:txBody>
          <a:bodyPr anchorCtr="0" anchor="t" bIns="82700" lIns="82700" spcFirstLastPara="1" rIns="82700" wrap="square" tIns="82700">
            <a:spAutoFit/>
          </a:bodyPr>
          <a:lstStyle/>
          <a:p>
            <a:pPr indent="0" lvl="0" marL="0" rtl="0" algn="ctr">
              <a:spcBef>
                <a:spcPts val="0"/>
              </a:spcBef>
              <a:spcAft>
                <a:spcPts val="0"/>
              </a:spcAft>
              <a:buNone/>
            </a:pPr>
            <a:r>
              <a:rPr lang="pt-PT" sz="1266">
                <a:solidFill>
                  <a:schemeClr val="dk2"/>
                </a:solidFill>
                <a:latin typeface="DM Sans Light"/>
                <a:ea typeface="DM Sans Light"/>
                <a:cs typeface="DM Sans Light"/>
                <a:sym typeface="DM Sans Light"/>
              </a:rPr>
              <a:t>storm</a:t>
            </a:r>
            <a:endParaRPr sz="1266">
              <a:solidFill>
                <a:schemeClr val="dk2"/>
              </a:solidFill>
            </a:endParaRPr>
          </a:p>
        </p:txBody>
      </p:sp>
      <p:grpSp>
        <p:nvGrpSpPr>
          <p:cNvPr id="122" name="Google Shape;122;p14"/>
          <p:cNvGrpSpPr/>
          <p:nvPr/>
        </p:nvGrpSpPr>
        <p:grpSpPr>
          <a:xfrm>
            <a:off x="519162" y="3069351"/>
            <a:ext cx="2756166" cy="1541358"/>
            <a:chOff x="169732" y="3118371"/>
            <a:chExt cx="3445639" cy="1926939"/>
          </a:xfrm>
        </p:grpSpPr>
        <p:cxnSp>
          <p:nvCxnSpPr>
            <p:cNvPr id="123" name="Google Shape;123;p14"/>
            <p:cNvCxnSpPr/>
            <p:nvPr/>
          </p:nvCxnSpPr>
          <p:spPr>
            <a:xfrm>
              <a:off x="982450" y="3792175"/>
              <a:ext cx="580500" cy="703800"/>
            </a:xfrm>
            <a:prstGeom prst="straightConnector1">
              <a:avLst/>
            </a:prstGeom>
            <a:noFill/>
            <a:ln cap="flat" cmpd="sng" w="15250">
              <a:solidFill>
                <a:srgbClr val="CC0000"/>
              </a:solidFill>
              <a:prstDash val="dash"/>
              <a:round/>
              <a:headEnd len="med" w="med" type="none"/>
              <a:tailEnd len="med" w="med" type="none"/>
            </a:ln>
          </p:spPr>
        </p:cxnSp>
        <p:pic>
          <p:nvPicPr>
            <p:cNvPr id="124" name="Google Shape;124;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a:off x="415569" y="3118371"/>
              <a:ext cx="1303749" cy="734550"/>
            </a:xfrm>
            <a:prstGeom prst="rect">
              <a:avLst/>
            </a:prstGeom>
            <a:noFill/>
            <a:ln>
              <a:noFill/>
            </a:ln>
          </p:spPr>
        </p:pic>
        <p:pic>
          <p:nvPicPr>
            <p:cNvPr id="125" name="Google Shape;125;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flipH="1">
              <a:off x="169732" y="3223472"/>
              <a:ext cx="1303749" cy="734550"/>
            </a:xfrm>
            <a:prstGeom prst="rect">
              <a:avLst/>
            </a:prstGeom>
            <a:noFill/>
            <a:ln>
              <a:noFill/>
            </a:ln>
          </p:spPr>
        </p:pic>
        <p:pic>
          <p:nvPicPr>
            <p:cNvPr id="126" name="Google Shape;126;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flipH="1">
              <a:off x="322132" y="3375872"/>
              <a:ext cx="1303749" cy="734550"/>
            </a:xfrm>
            <a:prstGeom prst="rect">
              <a:avLst/>
            </a:prstGeom>
            <a:noFill/>
            <a:ln>
              <a:noFill/>
            </a:ln>
          </p:spPr>
        </p:pic>
        <p:pic>
          <p:nvPicPr>
            <p:cNvPr id="127" name="Google Shape;127;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a:off x="556772" y="3275280"/>
              <a:ext cx="1303749" cy="734550"/>
            </a:xfrm>
            <a:prstGeom prst="rect">
              <a:avLst/>
            </a:prstGeom>
            <a:noFill/>
            <a:ln>
              <a:noFill/>
            </a:ln>
          </p:spPr>
        </p:pic>
        <p:pic>
          <p:nvPicPr>
            <p:cNvPr id="128" name="Google Shape;128;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a:off x="2311622" y="3240305"/>
              <a:ext cx="1303749" cy="734550"/>
            </a:xfrm>
            <a:prstGeom prst="rect">
              <a:avLst/>
            </a:prstGeom>
            <a:noFill/>
            <a:ln>
              <a:noFill/>
            </a:ln>
          </p:spPr>
        </p:pic>
        <p:pic>
          <p:nvPicPr>
            <p:cNvPr id="129" name="Google Shape;129;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a:off x="2207897" y="3353730"/>
              <a:ext cx="1303749" cy="734550"/>
            </a:xfrm>
            <a:prstGeom prst="rect">
              <a:avLst/>
            </a:prstGeom>
            <a:noFill/>
            <a:ln>
              <a:noFill/>
            </a:ln>
          </p:spPr>
        </p:pic>
        <p:pic>
          <p:nvPicPr>
            <p:cNvPr id="130" name="Google Shape;130;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a:off x="866669" y="4053259"/>
              <a:ext cx="1303749" cy="734550"/>
            </a:xfrm>
            <a:prstGeom prst="rect">
              <a:avLst/>
            </a:prstGeom>
            <a:noFill/>
            <a:ln>
              <a:noFill/>
            </a:ln>
          </p:spPr>
        </p:pic>
        <p:pic>
          <p:nvPicPr>
            <p:cNvPr id="131" name="Google Shape;131;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flipH="1">
              <a:off x="620832" y="4158360"/>
              <a:ext cx="1303749" cy="734550"/>
            </a:xfrm>
            <a:prstGeom prst="rect">
              <a:avLst/>
            </a:prstGeom>
            <a:noFill/>
            <a:ln>
              <a:noFill/>
            </a:ln>
          </p:spPr>
        </p:pic>
        <p:pic>
          <p:nvPicPr>
            <p:cNvPr id="132" name="Google Shape;132;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flipH="1">
              <a:off x="773232" y="4310760"/>
              <a:ext cx="1303749" cy="734550"/>
            </a:xfrm>
            <a:prstGeom prst="rect">
              <a:avLst/>
            </a:prstGeom>
            <a:noFill/>
            <a:ln>
              <a:noFill/>
            </a:ln>
          </p:spPr>
        </p:pic>
        <p:pic>
          <p:nvPicPr>
            <p:cNvPr id="133" name="Google Shape;133;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a:off x="1007872" y="4210168"/>
              <a:ext cx="1303749" cy="734550"/>
            </a:xfrm>
            <a:prstGeom prst="rect">
              <a:avLst/>
            </a:prstGeom>
            <a:noFill/>
            <a:ln>
              <a:noFill/>
            </a:ln>
          </p:spPr>
        </p:pic>
        <p:pic>
          <p:nvPicPr>
            <p:cNvPr id="134" name="Google Shape;134;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a:off x="1336719" y="4029596"/>
              <a:ext cx="1303749" cy="734550"/>
            </a:xfrm>
            <a:prstGeom prst="rect">
              <a:avLst/>
            </a:prstGeom>
            <a:noFill/>
            <a:ln>
              <a:noFill/>
            </a:ln>
          </p:spPr>
        </p:pic>
        <p:pic>
          <p:nvPicPr>
            <p:cNvPr id="135" name="Google Shape;135;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flipH="1">
              <a:off x="1090882" y="4134697"/>
              <a:ext cx="1303749" cy="734550"/>
            </a:xfrm>
            <a:prstGeom prst="rect">
              <a:avLst/>
            </a:prstGeom>
            <a:noFill/>
            <a:ln>
              <a:noFill/>
            </a:ln>
          </p:spPr>
        </p:pic>
        <p:pic>
          <p:nvPicPr>
            <p:cNvPr id="136" name="Google Shape;136;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flipH="1">
              <a:off x="1243282" y="4287097"/>
              <a:ext cx="1303749" cy="734550"/>
            </a:xfrm>
            <a:prstGeom prst="rect">
              <a:avLst/>
            </a:prstGeom>
            <a:noFill/>
            <a:ln>
              <a:noFill/>
            </a:ln>
          </p:spPr>
        </p:pic>
        <p:pic>
          <p:nvPicPr>
            <p:cNvPr id="137" name="Google Shape;137;p14"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a:off x="1477922" y="4186505"/>
              <a:ext cx="1303749" cy="734550"/>
            </a:xfrm>
            <a:prstGeom prst="rect">
              <a:avLst/>
            </a:prstGeom>
            <a:noFill/>
            <a:ln>
              <a:noFill/>
            </a:ln>
          </p:spPr>
        </p:pic>
        <p:cxnSp>
          <p:nvCxnSpPr>
            <p:cNvPr id="138" name="Google Shape;138;p14"/>
            <p:cNvCxnSpPr/>
            <p:nvPr/>
          </p:nvCxnSpPr>
          <p:spPr>
            <a:xfrm>
              <a:off x="1400725" y="3641900"/>
              <a:ext cx="1221600" cy="78600"/>
            </a:xfrm>
            <a:prstGeom prst="straightConnector1">
              <a:avLst/>
            </a:prstGeom>
            <a:noFill/>
            <a:ln cap="flat" cmpd="sng" w="15250">
              <a:solidFill>
                <a:srgbClr val="CC0000"/>
              </a:solidFill>
              <a:prstDash val="dash"/>
              <a:round/>
              <a:headEnd len="med" w="med" type="none"/>
              <a:tailEnd len="med" w="med" type="none"/>
            </a:ln>
          </p:spPr>
        </p:cxnSp>
        <p:cxnSp>
          <p:nvCxnSpPr>
            <p:cNvPr id="139" name="Google Shape;139;p14"/>
            <p:cNvCxnSpPr/>
            <p:nvPr/>
          </p:nvCxnSpPr>
          <p:spPr>
            <a:xfrm flipH="1" rot="10800000">
              <a:off x="2252375" y="3873025"/>
              <a:ext cx="522300" cy="542100"/>
            </a:xfrm>
            <a:prstGeom prst="straightConnector1">
              <a:avLst/>
            </a:prstGeom>
            <a:noFill/>
            <a:ln cap="flat" cmpd="sng" w="15250">
              <a:solidFill>
                <a:srgbClr val="CC0000"/>
              </a:solidFill>
              <a:prstDash val="dash"/>
              <a:round/>
              <a:headEnd len="med" w="med" type="none"/>
              <a:tailEnd len="med" w="med" type="none"/>
            </a:ln>
          </p:spPr>
        </p:cxnSp>
      </p:grpSp>
      <p:cxnSp>
        <p:nvCxnSpPr>
          <p:cNvPr id="140" name="Google Shape;140;p14"/>
          <p:cNvCxnSpPr>
            <a:stCxn id="141" idx="2"/>
            <a:endCxn id="142" idx="1"/>
          </p:cNvCxnSpPr>
          <p:nvPr/>
        </p:nvCxnSpPr>
        <p:spPr>
          <a:xfrm>
            <a:off x="2153968" y="3449235"/>
            <a:ext cx="571500" cy="751500"/>
          </a:xfrm>
          <a:prstGeom prst="straightConnector1">
            <a:avLst/>
          </a:prstGeom>
          <a:noFill/>
          <a:ln cap="flat" cmpd="sng" w="30475">
            <a:solidFill>
              <a:srgbClr val="1155CC"/>
            </a:solidFill>
            <a:prstDash val="dash"/>
            <a:round/>
            <a:headEnd len="med" w="med" type="none"/>
            <a:tailEnd len="med" w="med" type="none"/>
          </a:ln>
        </p:spPr>
      </p:cxnSp>
      <p:grpSp>
        <p:nvGrpSpPr>
          <p:cNvPr id="143" name="Google Shape;143;p14"/>
          <p:cNvGrpSpPr/>
          <p:nvPr/>
        </p:nvGrpSpPr>
        <p:grpSpPr>
          <a:xfrm>
            <a:off x="1702393" y="3112379"/>
            <a:ext cx="599923" cy="599923"/>
            <a:chOff x="1479223" y="2876340"/>
            <a:chExt cx="749998" cy="749998"/>
          </a:xfrm>
        </p:grpSpPr>
        <p:pic>
          <p:nvPicPr>
            <p:cNvPr id="144" name="Google Shape;144;p14"/>
            <p:cNvPicPr preferRelativeResize="0"/>
            <p:nvPr/>
          </p:nvPicPr>
          <p:blipFill>
            <a:blip r:embed="rId5">
              <a:alphaModFix/>
            </a:blip>
            <a:stretch>
              <a:fillRect/>
            </a:stretch>
          </p:blipFill>
          <p:spPr>
            <a:xfrm flipH="1">
              <a:off x="1479223" y="2876340"/>
              <a:ext cx="749998" cy="749998"/>
            </a:xfrm>
            <a:prstGeom prst="rect">
              <a:avLst/>
            </a:prstGeom>
            <a:noFill/>
            <a:ln>
              <a:noFill/>
            </a:ln>
          </p:spPr>
        </p:pic>
        <p:pic>
          <p:nvPicPr>
            <p:cNvPr id="141" name="Google Shape;141;p14" title="srcb64_aHR0cHM6Ly90Yi1zdGF0aWMudWJlci5jb20vcHJvZC91ZGFtLWFzc2V0cy9kM2FkMzkzYi1lYzU1LTQ5NzYtYWJiMS1kY2NlMjljMDlkM2EucG5n-removebg-preview.png"/>
            <p:cNvPicPr preferRelativeResize="0"/>
            <p:nvPr/>
          </p:nvPicPr>
          <p:blipFill rotWithShape="1">
            <a:blip r:embed="rId4">
              <a:alphaModFix/>
            </a:blip>
            <a:srcRect b="0" l="30322" r="34513" t="10825"/>
            <a:stretch/>
          </p:blipFill>
          <p:spPr>
            <a:xfrm>
              <a:off x="1972700" y="3094413"/>
              <a:ext cx="142125" cy="203050"/>
            </a:xfrm>
            <a:prstGeom prst="rect">
              <a:avLst/>
            </a:prstGeom>
            <a:noFill/>
            <a:ln>
              <a:noFill/>
            </a:ln>
          </p:spPr>
        </p:pic>
      </p:grpSp>
      <p:pic>
        <p:nvPicPr>
          <p:cNvPr id="142" name="Google Shape;142;p14"/>
          <p:cNvPicPr preferRelativeResize="0"/>
          <p:nvPr/>
        </p:nvPicPr>
        <p:blipFill>
          <a:blip r:embed="rId6">
            <a:alphaModFix/>
          </a:blip>
          <a:stretch>
            <a:fillRect/>
          </a:stretch>
        </p:blipFill>
        <p:spPr>
          <a:xfrm>
            <a:off x="2725354" y="3969894"/>
            <a:ext cx="599946" cy="461384"/>
          </a:xfrm>
          <a:prstGeom prst="rect">
            <a:avLst/>
          </a:prstGeom>
          <a:noFill/>
          <a:ln>
            <a:noFill/>
          </a:ln>
        </p:spPr>
      </p:pic>
      <p:pic>
        <p:nvPicPr>
          <p:cNvPr id="145" name="Google Shape;145;p14"/>
          <p:cNvPicPr preferRelativeResize="0"/>
          <p:nvPr/>
        </p:nvPicPr>
        <p:blipFill>
          <a:blip r:embed="rId7">
            <a:alphaModFix/>
          </a:blip>
          <a:stretch>
            <a:fillRect/>
          </a:stretch>
        </p:blipFill>
        <p:spPr>
          <a:xfrm>
            <a:off x="2625366" y="4147385"/>
            <a:ext cx="318971" cy="318971"/>
          </a:xfrm>
          <a:prstGeom prst="rect">
            <a:avLst/>
          </a:prstGeom>
          <a:noFill/>
          <a:ln>
            <a:noFill/>
          </a:ln>
        </p:spPr>
      </p:pic>
      <p:pic>
        <p:nvPicPr>
          <p:cNvPr id="146" name="Google Shape;146;p14" title="scooter_station_001-web-shot-removebg-preview.png"/>
          <p:cNvPicPr preferRelativeResize="0"/>
          <p:nvPr/>
        </p:nvPicPr>
        <p:blipFill>
          <a:blip r:embed="rId3">
            <a:alphaModFix/>
          </a:blip>
          <a:stretch>
            <a:fillRect/>
          </a:stretch>
        </p:blipFill>
        <p:spPr>
          <a:xfrm>
            <a:off x="825672" y="4180743"/>
            <a:ext cx="533711" cy="4335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pt-PT"/>
              <a:t>Build a realistic simulation of an urban micromobility system</a:t>
            </a:r>
            <a:endParaRPr/>
          </a:p>
          <a:p>
            <a:pPr indent="-317500" lvl="0" marL="457200" rtl="0" algn="l">
              <a:spcBef>
                <a:spcPts val="0"/>
              </a:spcBef>
              <a:spcAft>
                <a:spcPts val="0"/>
              </a:spcAft>
              <a:buSzPts val="1400"/>
              <a:buChar char="●"/>
            </a:pPr>
            <a:r>
              <a:rPr lang="pt-PT"/>
              <a:t>Model demand, travel, battery, charging and relocation</a:t>
            </a:r>
            <a:endParaRPr/>
          </a:p>
          <a:p>
            <a:pPr indent="-317500" lvl="0" marL="457200" rtl="0" algn="l">
              <a:spcBef>
                <a:spcPts val="0"/>
              </a:spcBef>
              <a:spcAft>
                <a:spcPts val="0"/>
              </a:spcAft>
              <a:buSzPts val="1400"/>
              <a:buChar char="●"/>
            </a:pPr>
            <a:r>
              <a:rPr lang="pt-PT"/>
              <a:t>Incorporate stochastic exogenous factors (weather, events)</a:t>
            </a:r>
            <a:endParaRPr/>
          </a:p>
          <a:p>
            <a:pPr indent="-317500" lvl="0" marL="457200" rtl="0" algn="l">
              <a:spcBef>
                <a:spcPts val="0"/>
              </a:spcBef>
              <a:spcAft>
                <a:spcPts val="0"/>
              </a:spcAft>
              <a:buSzPts val="1400"/>
              <a:buChar char="●"/>
            </a:pPr>
            <a:r>
              <a:rPr lang="pt-PT"/>
              <a:t>Evaluate baseline, heuristic, and reinforcement policies learning under multiple scenarios</a:t>
            </a:r>
            <a:endParaRPr>
              <a:solidFill>
                <a:schemeClr val="dk2"/>
              </a:solidFill>
            </a:endParaRPr>
          </a:p>
          <a:p>
            <a:pPr indent="-317500" lvl="0" marL="457200" rtl="0" algn="l">
              <a:spcBef>
                <a:spcPts val="0"/>
              </a:spcBef>
              <a:spcAft>
                <a:spcPts val="0"/>
              </a:spcAft>
              <a:buSzPts val="1400"/>
              <a:buChar char="●"/>
            </a:pPr>
            <a:r>
              <a:rPr lang="pt-PT"/>
              <a:t>Analyze trade-offs between </a:t>
            </a:r>
            <a:r>
              <a:rPr lang="pt-PT"/>
              <a:t>availability, queues and cost</a:t>
            </a:r>
            <a:endParaRPr/>
          </a:p>
          <a:p>
            <a:pPr indent="0" lvl="0" marL="0" rtl="0" algn="l">
              <a:spcBef>
                <a:spcPts val="1200"/>
              </a:spcBef>
              <a:spcAft>
                <a:spcPts val="1200"/>
              </a:spcAft>
              <a:buNone/>
            </a:pPr>
            <a:r>
              <a:t/>
            </a:r>
            <a:endParaRPr/>
          </a:p>
        </p:txBody>
      </p:sp>
      <p:sp>
        <p:nvSpPr>
          <p:cNvPr id="152" name="Google Shape;15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P</a:t>
            </a:r>
            <a:r>
              <a:rPr lang="pt-PT"/>
              <a:t>roject Objectives</a:t>
            </a:r>
            <a:endParaRPr/>
          </a:p>
        </p:txBody>
      </p:sp>
      <p:sp>
        <p:nvSpPr>
          <p:cNvPr id="153" name="Google Shape;153;p15"/>
          <p:cNvSpPr/>
          <p:nvPr/>
        </p:nvSpPr>
        <p:spPr>
          <a:xfrm rot="-5588099">
            <a:off x="4550622" y="577219"/>
            <a:ext cx="384377" cy="7818047"/>
          </a:xfrm>
          <a:custGeom>
            <a:rect b="b" l="l" r="r" t="t"/>
            <a:pathLst>
              <a:path extrusionOk="0" h="164770" w="135619">
                <a:moveTo>
                  <a:pt x="0" y="164770"/>
                </a:moveTo>
                <a:cubicBezTo>
                  <a:pt x="16906" y="157760"/>
                  <a:pt x="98714" y="137473"/>
                  <a:pt x="101435" y="122711"/>
                </a:cubicBezTo>
                <a:cubicBezTo>
                  <a:pt x="104157" y="107949"/>
                  <a:pt x="10721" y="89560"/>
                  <a:pt x="16329" y="76200"/>
                </a:cubicBezTo>
                <a:cubicBezTo>
                  <a:pt x="21937" y="62840"/>
                  <a:pt x="128320" y="55253"/>
                  <a:pt x="135082" y="42553"/>
                </a:cubicBezTo>
                <a:cubicBezTo>
                  <a:pt x="141844" y="29853"/>
                  <a:pt x="69933" y="7092"/>
                  <a:pt x="56903" y="0"/>
                </a:cubicBezTo>
              </a:path>
            </a:pathLst>
          </a:custGeom>
          <a:noFill/>
          <a:ln cap="flat" cmpd="sng" w="28575">
            <a:solidFill>
              <a:srgbClr val="CC0000"/>
            </a:solidFill>
            <a:prstDash val="lgDash"/>
            <a:round/>
            <a:headEnd len="med" w="med" type="none"/>
            <a:tailEnd len="med" w="med" type="none"/>
          </a:ln>
        </p:spPr>
      </p:sp>
      <p:pic>
        <p:nvPicPr>
          <p:cNvPr id="154" name="Google Shape;154;p15" title="istockphoto-474611160-612x612-removebg-preview.png"/>
          <p:cNvPicPr preferRelativeResize="0"/>
          <p:nvPr/>
        </p:nvPicPr>
        <p:blipFill rotWithShape="1">
          <a:blip r:embed="rId3">
            <a:alphaModFix/>
          </a:blip>
          <a:srcRect b="0" l="78567" r="0" t="24998"/>
          <a:stretch/>
        </p:blipFill>
        <p:spPr>
          <a:xfrm>
            <a:off x="8123300" y="1571631"/>
            <a:ext cx="1020700" cy="3571875"/>
          </a:xfrm>
          <a:prstGeom prst="rect">
            <a:avLst/>
          </a:prstGeom>
          <a:noFill/>
          <a:ln>
            <a:noFill/>
          </a:ln>
        </p:spPr>
      </p:pic>
      <p:pic>
        <p:nvPicPr>
          <p:cNvPr id="155" name="Google Shape;155;p15" title="istockphoto-474611160-612x612-removebg-preview.png"/>
          <p:cNvPicPr preferRelativeResize="0"/>
          <p:nvPr/>
        </p:nvPicPr>
        <p:blipFill rotWithShape="1">
          <a:blip r:embed="rId3">
            <a:alphaModFix/>
          </a:blip>
          <a:srcRect b="0" l="0" r="22940" t="50811"/>
          <a:stretch/>
        </p:blipFill>
        <p:spPr>
          <a:xfrm>
            <a:off x="-2" y="3107831"/>
            <a:ext cx="3036900" cy="1938300"/>
          </a:xfrm>
          <a:prstGeom prst="corner">
            <a:avLst>
              <a:gd fmla="val 57646" name="adj1"/>
              <a:gd fmla="val 80127" name="adj2"/>
            </a:avLst>
          </a:prstGeom>
          <a:noFill/>
          <a:ln>
            <a:noFill/>
          </a:ln>
        </p:spPr>
      </p:pic>
      <p:pic>
        <p:nvPicPr>
          <p:cNvPr id="156" name="Google Shape;156;p15"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a:off x="2560482" y="4363847"/>
            <a:ext cx="1303749" cy="734550"/>
          </a:xfrm>
          <a:prstGeom prst="rect">
            <a:avLst/>
          </a:prstGeom>
          <a:noFill/>
          <a:ln>
            <a:noFill/>
          </a:ln>
        </p:spPr>
      </p:pic>
      <p:pic>
        <p:nvPicPr>
          <p:cNvPr id="157" name="Google Shape;157;p15"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a:off x="2323057" y="4363847"/>
            <a:ext cx="1303749" cy="734550"/>
          </a:xfrm>
          <a:prstGeom prst="rect">
            <a:avLst/>
          </a:prstGeom>
          <a:noFill/>
          <a:ln>
            <a:noFill/>
          </a:ln>
        </p:spPr>
      </p:pic>
      <p:pic>
        <p:nvPicPr>
          <p:cNvPr id="158" name="Google Shape;158;p15"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a:off x="2096469" y="4439646"/>
            <a:ext cx="1303749" cy="734550"/>
          </a:xfrm>
          <a:prstGeom prst="rect">
            <a:avLst/>
          </a:prstGeom>
          <a:noFill/>
          <a:ln>
            <a:noFill/>
          </a:ln>
        </p:spPr>
      </p:pic>
      <p:pic>
        <p:nvPicPr>
          <p:cNvPr id="159" name="Google Shape;159;p15"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flipH="1">
            <a:off x="7251582" y="4439647"/>
            <a:ext cx="1303749" cy="734550"/>
          </a:xfrm>
          <a:prstGeom prst="rect">
            <a:avLst/>
          </a:prstGeom>
          <a:noFill/>
          <a:ln>
            <a:noFill/>
          </a:ln>
        </p:spPr>
      </p:pic>
      <p:pic>
        <p:nvPicPr>
          <p:cNvPr id="160" name="Google Shape;160;p15"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flipH="1">
            <a:off x="7588057" y="4505397"/>
            <a:ext cx="1303749" cy="734550"/>
          </a:xfrm>
          <a:prstGeom prst="rect">
            <a:avLst/>
          </a:prstGeom>
          <a:noFill/>
          <a:ln>
            <a:noFill/>
          </a:ln>
        </p:spPr>
      </p:pic>
      <p:pic>
        <p:nvPicPr>
          <p:cNvPr id="161" name="Google Shape;161;p15"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flipH="1">
            <a:off x="1170107" y="4363847"/>
            <a:ext cx="1303749" cy="734550"/>
          </a:xfrm>
          <a:prstGeom prst="rect">
            <a:avLst/>
          </a:prstGeom>
          <a:noFill/>
          <a:ln>
            <a:noFill/>
          </a:ln>
        </p:spPr>
      </p:pic>
      <p:pic>
        <p:nvPicPr>
          <p:cNvPr id="162" name="Google Shape;162;p15"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flipH="1">
            <a:off x="1256732" y="4505397"/>
            <a:ext cx="1303749" cy="734550"/>
          </a:xfrm>
          <a:prstGeom prst="rect">
            <a:avLst/>
          </a:prstGeom>
          <a:noFill/>
          <a:ln>
            <a:noFill/>
          </a:ln>
        </p:spPr>
      </p:pic>
      <p:grpSp>
        <p:nvGrpSpPr>
          <p:cNvPr id="163" name="Google Shape;163;p15"/>
          <p:cNvGrpSpPr/>
          <p:nvPr/>
        </p:nvGrpSpPr>
        <p:grpSpPr>
          <a:xfrm>
            <a:off x="7309995" y="959953"/>
            <a:ext cx="382153" cy="248390"/>
            <a:chOff x="3453825" y="512875"/>
            <a:chExt cx="3458400" cy="1048500"/>
          </a:xfrm>
        </p:grpSpPr>
        <p:sp>
          <p:nvSpPr>
            <p:cNvPr id="164" name="Google Shape;164;p15"/>
            <p:cNvSpPr/>
            <p:nvPr/>
          </p:nvSpPr>
          <p:spPr>
            <a:xfrm>
              <a:off x="3565450" y="512875"/>
              <a:ext cx="3076272" cy="1048356"/>
            </a:xfrm>
            <a:prstGeom prst="cloud">
              <a:avLst/>
            </a:prstGeom>
            <a:solidFill>
              <a:schemeClr val="lt1"/>
            </a:solidFill>
            <a:ln>
              <a:noFill/>
            </a:ln>
          </p:spPr>
          <p:txBody>
            <a:bodyPr anchorCtr="0" anchor="ctr" bIns="10100" lIns="10100" spcFirstLastPara="1" rIns="10100" wrap="square" tIns="10100">
              <a:noAutofit/>
            </a:bodyPr>
            <a:lstStyle/>
            <a:p>
              <a:pPr indent="0" lvl="0" marL="0" rtl="0" algn="ctr">
                <a:spcBef>
                  <a:spcPts val="0"/>
                </a:spcBef>
                <a:spcAft>
                  <a:spcPts val="0"/>
                </a:spcAft>
                <a:buNone/>
              </a:pPr>
              <a:r>
                <a:t/>
              </a:r>
              <a:endParaRPr sz="154"/>
            </a:p>
          </p:txBody>
        </p:sp>
        <p:sp>
          <p:nvSpPr>
            <p:cNvPr id="165" name="Google Shape;165;p15"/>
            <p:cNvSpPr/>
            <p:nvPr/>
          </p:nvSpPr>
          <p:spPr>
            <a:xfrm>
              <a:off x="3453825" y="890275"/>
              <a:ext cx="3458400" cy="671100"/>
            </a:xfrm>
            <a:prstGeom prst="roundRect">
              <a:avLst>
                <a:gd fmla="val 50000" name="adj"/>
              </a:avLst>
            </a:prstGeom>
            <a:solidFill>
              <a:schemeClr val="lt1"/>
            </a:solidFill>
            <a:ln>
              <a:noFill/>
            </a:ln>
          </p:spPr>
          <p:txBody>
            <a:bodyPr anchorCtr="0" anchor="ctr" bIns="10100" lIns="10100" spcFirstLastPara="1" rIns="10100" wrap="square" tIns="10100">
              <a:noAutofit/>
            </a:bodyPr>
            <a:lstStyle/>
            <a:p>
              <a:pPr indent="0" lvl="0" marL="0" rtl="0" algn="ctr">
                <a:spcBef>
                  <a:spcPts val="0"/>
                </a:spcBef>
                <a:spcAft>
                  <a:spcPts val="0"/>
                </a:spcAft>
                <a:buNone/>
              </a:pPr>
              <a:r>
                <a:t/>
              </a:r>
              <a:endParaRPr sz="154"/>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6"/>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M</a:t>
            </a:r>
            <a:r>
              <a:rPr lang="pt-PT"/>
              <a:t>ethodology</a:t>
            </a:r>
            <a:endParaRPr/>
          </a:p>
        </p:txBody>
      </p:sp>
      <p:sp>
        <p:nvSpPr>
          <p:cNvPr id="171" name="Google Shape;171;p16"/>
          <p:cNvSpPr txBox="1"/>
          <p:nvPr>
            <p:ph idx="1" type="body"/>
          </p:nvPr>
        </p:nvSpPr>
        <p:spPr>
          <a:xfrm>
            <a:off x="278450" y="1050975"/>
            <a:ext cx="4293600" cy="24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1600">
                <a:latin typeface="DM Sans"/>
                <a:ea typeface="DM Sans"/>
                <a:cs typeface="DM Sans"/>
                <a:sym typeface="DM Sans"/>
              </a:rPr>
              <a:t>Space Definition:</a:t>
            </a:r>
            <a:endParaRPr b="1" sz="1600">
              <a:latin typeface="DM Sans"/>
              <a:ea typeface="DM Sans"/>
              <a:cs typeface="DM Sans"/>
              <a:sym typeface="DM Sans"/>
            </a:endParaRPr>
          </a:p>
          <a:p>
            <a:pPr indent="-317500" lvl="0" marL="457200" rtl="0" algn="l">
              <a:spcBef>
                <a:spcPts val="1200"/>
              </a:spcBef>
              <a:spcAft>
                <a:spcPts val="0"/>
              </a:spcAft>
              <a:buSzPts val="1400"/>
              <a:buChar char="●"/>
            </a:pPr>
            <a:r>
              <a:rPr b="1" lang="pt-PT">
                <a:latin typeface="DM Sans"/>
                <a:ea typeface="DM Sans"/>
                <a:cs typeface="DM Sans"/>
                <a:sym typeface="DM Sans"/>
              </a:rPr>
              <a:t>10 well-spaced station locations</a:t>
            </a:r>
            <a:r>
              <a:rPr lang="pt-PT"/>
              <a:t> from Porto’s bike network (using OpenStreetMap API)</a:t>
            </a:r>
            <a:endParaRPr/>
          </a:p>
          <a:p>
            <a:pPr indent="-317500" lvl="0" marL="457200" rtl="0" algn="l">
              <a:spcBef>
                <a:spcPts val="0"/>
              </a:spcBef>
              <a:spcAft>
                <a:spcPts val="0"/>
              </a:spcAft>
              <a:buSzPts val="1400"/>
              <a:buChar char="●"/>
            </a:pPr>
            <a:r>
              <a:rPr b="1" lang="pt-PT">
                <a:latin typeface="DM Sans"/>
                <a:ea typeface="DM Sans"/>
                <a:cs typeface="DM Sans"/>
                <a:sym typeface="DM Sans"/>
              </a:rPr>
              <a:t>Pairwise distances</a:t>
            </a:r>
            <a:r>
              <a:rPr lang="pt-PT"/>
              <a:t> and </a:t>
            </a:r>
            <a:r>
              <a:rPr b="1" lang="pt-PT">
                <a:latin typeface="DM Sans"/>
                <a:ea typeface="DM Sans"/>
                <a:cs typeface="DM Sans"/>
                <a:sym typeface="DM Sans"/>
              </a:rPr>
              <a:t>travel times</a:t>
            </a:r>
            <a:r>
              <a:rPr lang="pt-PT"/>
              <a:t> computed using shortest bike paths</a:t>
            </a:r>
            <a:endParaRPr/>
          </a:p>
          <a:p>
            <a:pPr indent="-317500" lvl="0" marL="457200" rtl="0" algn="l">
              <a:spcBef>
                <a:spcPts val="0"/>
              </a:spcBef>
              <a:spcAft>
                <a:spcPts val="0"/>
              </a:spcAft>
              <a:buSzPts val="1400"/>
              <a:buChar char="●"/>
            </a:pPr>
            <a:r>
              <a:rPr lang="pt-PT"/>
              <a:t>Defined station </a:t>
            </a:r>
            <a:r>
              <a:rPr lang="pt-PT"/>
              <a:t>parameters:</a:t>
            </a:r>
            <a:r>
              <a:rPr lang="pt-PT"/>
              <a:t> </a:t>
            </a:r>
            <a:r>
              <a:rPr b="1" lang="pt-PT">
                <a:latin typeface="DM Sans"/>
                <a:ea typeface="DM Sans"/>
                <a:cs typeface="DM Sans"/>
                <a:sym typeface="DM Sans"/>
              </a:rPr>
              <a:t>capacity</a:t>
            </a:r>
            <a:r>
              <a:rPr lang="pt-PT"/>
              <a:t>, </a:t>
            </a:r>
            <a:r>
              <a:rPr b="1" lang="pt-PT">
                <a:latin typeface="DM Sans"/>
                <a:ea typeface="DM Sans"/>
                <a:cs typeface="DM Sans"/>
                <a:sym typeface="DM Sans"/>
              </a:rPr>
              <a:t>demand</a:t>
            </a:r>
            <a:r>
              <a:rPr lang="pt-PT"/>
              <a:t>, </a:t>
            </a:r>
            <a:r>
              <a:rPr b="1" lang="pt-PT">
                <a:latin typeface="DM Sans"/>
                <a:ea typeface="DM Sans"/>
                <a:cs typeface="DM Sans"/>
                <a:sym typeface="DM Sans"/>
              </a:rPr>
              <a:t>energy consumption</a:t>
            </a:r>
            <a:endParaRPr b="1">
              <a:latin typeface="DM Sans"/>
              <a:ea typeface="DM Sans"/>
              <a:cs typeface="DM Sans"/>
              <a:sym typeface="DM Sans"/>
            </a:endParaRPr>
          </a:p>
          <a:p>
            <a:pPr indent="0" lvl="0" marL="0" rtl="0" algn="l">
              <a:spcBef>
                <a:spcPts val="1200"/>
              </a:spcBef>
              <a:spcAft>
                <a:spcPts val="1200"/>
              </a:spcAft>
              <a:buNone/>
            </a:pPr>
            <a:r>
              <a:t/>
            </a:r>
            <a:endParaRPr b="1">
              <a:latin typeface="DM Sans"/>
              <a:ea typeface="DM Sans"/>
              <a:cs typeface="DM Sans"/>
              <a:sym typeface="DM Sans"/>
            </a:endParaRPr>
          </a:p>
        </p:txBody>
      </p:sp>
      <p:sp>
        <p:nvSpPr>
          <p:cNvPr id="172" name="Google Shape;172;p16"/>
          <p:cNvSpPr txBox="1"/>
          <p:nvPr/>
        </p:nvSpPr>
        <p:spPr>
          <a:xfrm>
            <a:off x="4572000" y="1045450"/>
            <a:ext cx="4572000" cy="356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PT" sz="1600">
                <a:solidFill>
                  <a:schemeClr val="dk1"/>
                </a:solidFill>
                <a:latin typeface="DM Sans"/>
                <a:ea typeface="DM Sans"/>
                <a:cs typeface="DM Sans"/>
                <a:sym typeface="DM Sans"/>
              </a:rPr>
              <a:t>Modelling:</a:t>
            </a:r>
            <a:endParaRPr sz="1600">
              <a:solidFill>
                <a:schemeClr val="dk1"/>
              </a:solidFill>
              <a:latin typeface="DM Sans Light"/>
              <a:ea typeface="DM Sans Light"/>
              <a:cs typeface="DM Sans Light"/>
              <a:sym typeface="DM Sans Light"/>
            </a:endParaRPr>
          </a:p>
          <a:p>
            <a:pPr indent="-317500" lvl="0" marL="457200" rtl="0" algn="l">
              <a:lnSpc>
                <a:spcPct val="115000"/>
              </a:lnSpc>
              <a:spcBef>
                <a:spcPts val="1200"/>
              </a:spcBef>
              <a:spcAft>
                <a:spcPts val="0"/>
              </a:spcAft>
              <a:buClr>
                <a:schemeClr val="dk1"/>
              </a:buClr>
              <a:buSzPts val="1400"/>
              <a:buFont typeface="DM Sans Light"/>
              <a:buChar char="●"/>
            </a:pPr>
            <a:r>
              <a:rPr b="1" lang="pt-PT">
                <a:solidFill>
                  <a:schemeClr val="dk1"/>
                </a:solidFill>
                <a:latin typeface="DM Sans"/>
                <a:ea typeface="DM Sans"/>
                <a:cs typeface="DM Sans"/>
                <a:sym typeface="DM Sans"/>
              </a:rPr>
              <a:t>Discrete-time simulation:</a:t>
            </a:r>
            <a:r>
              <a:rPr lang="pt-PT">
                <a:solidFill>
                  <a:schemeClr val="dk1"/>
                </a:solidFill>
                <a:latin typeface="DM Sans Light"/>
                <a:ea typeface="DM Sans Light"/>
                <a:cs typeface="DM Sans Light"/>
                <a:sym typeface="DM Sans Light"/>
              </a:rPr>
              <a:t> 5-min ticks (steps)</a:t>
            </a:r>
            <a:endParaRPr>
              <a:solidFill>
                <a:schemeClr val="dk1"/>
              </a:solidFill>
              <a:latin typeface="DM Sans Light"/>
              <a:ea typeface="DM Sans Light"/>
              <a:cs typeface="DM Sans Light"/>
              <a:sym typeface="DM Sans Light"/>
            </a:endParaRPr>
          </a:p>
          <a:p>
            <a:pPr indent="-317500" lvl="0" marL="457200" rtl="0" algn="l">
              <a:lnSpc>
                <a:spcPct val="115000"/>
              </a:lnSpc>
              <a:spcBef>
                <a:spcPts val="0"/>
              </a:spcBef>
              <a:spcAft>
                <a:spcPts val="0"/>
              </a:spcAft>
              <a:buClr>
                <a:schemeClr val="dk1"/>
              </a:buClr>
              <a:buSzPts val="1400"/>
              <a:buFont typeface="DM Sans Light"/>
              <a:buChar char="●"/>
            </a:pPr>
            <a:r>
              <a:rPr b="1" lang="pt-PT">
                <a:solidFill>
                  <a:schemeClr val="dk1"/>
                </a:solidFill>
                <a:latin typeface="DM Sans"/>
                <a:ea typeface="DM Sans"/>
                <a:cs typeface="DM Sans"/>
                <a:sym typeface="DM Sans"/>
              </a:rPr>
              <a:t>Configuration and State</a:t>
            </a:r>
            <a:endParaRPr>
              <a:solidFill>
                <a:schemeClr val="dk1"/>
              </a:solidFill>
              <a:latin typeface="DM Sans Light"/>
              <a:ea typeface="DM Sans Light"/>
              <a:cs typeface="DM Sans Light"/>
              <a:sym typeface="DM Sans Light"/>
            </a:endParaRPr>
          </a:p>
          <a:p>
            <a:pPr indent="-317500" lvl="0" marL="457200" rtl="0" algn="l">
              <a:lnSpc>
                <a:spcPct val="115000"/>
              </a:lnSpc>
              <a:spcBef>
                <a:spcPts val="0"/>
              </a:spcBef>
              <a:spcAft>
                <a:spcPts val="0"/>
              </a:spcAft>
              <a:buClr>
                <a:schemeClr val="dk1"/>
              </a:buClr>
              <a:buSzPts val="1400"/>
              <a:buFont typeface="DM Sans Light"/>
              <a:buChar char="●"/>
            </a:pPr>
            <a:r>
              <a:rPr b="1" lang="pt-PT">
                <a:solidFill>
                  <a:schemeClr val="dk1"/>
                </a:solidFill>
                <a:latin typeface="DM Sans"/>
                <a:ea typeface="DM Sans"/>
                <a:cs typeface="DM Sans"/>
                <a:sym typeface="DM Sans"/>
              </a:rPr>
              <a:t>Agent-Environment interface:</a:t>
            </a:r>
            <a:r>
              <a:rPr lang="pt-PT">
                <a:solidFill>
                  <a:schemeClr val="dk1"/>
                </a:solidFill>
                <a:latin typeface="DM Sans Light"/>
                <a:ea typeface="DM Sans Light"/>
                <a:cs typeface="DM Sans Light"/>
                <a:sym typeface="DM Sans Light"/>
              </a:rPr>
              <a:t> RL-style API</a:t>
            </a:r>
            <a:endParaRPr>
              <a:solidFill>
                <a:schemeClr val="dk1"/>
              </a:solidFill>
              <a:latin typeface="DM Sans Light"/>
              <a:ea typeface="DM Sans Light"/>
              <a:cs typeface="DM Sans Light"/>
              <a:sym typeface="DM Sans Light"/>
            </a:endParaRPr>
          </a:p>
          <a:p>
            <a:pPr indent="-292100" lvl="1" marL="914400" rtl="0" algn="l">
              <a:lnSpc>
                <a:spcPct val="115000"/>
              </a:lnSpc>
              <a:spcBef>
                <a:spcPts val="0"/>
              </a:spcBef>
              <a:spcAft>
                <a:spcPts val="0"/>
              </a:spcAft>
              <a:buClr>
                <a:schemeClr val="dk1"/>
              </a:buClr>
              <a:buSzPts val="1000"/>
              <a:buFont typeface="DM Sans Light"/>
              <a:buChar char="○"/>
            </a:pPr>
            <a:r>
              <a:rPr lang="pt-PT">
                <a:solidFill>
                  <a:schemeClr val="dk1"/>
                </a:solidFill>
                <a:latin typeface="DM Sans Light"/>
                <a:ea typeface="DM Sans Light"/>
                <a:cs typeface="DM Sans Light"/>
                <a:sym typeface="DM Sans Light"/>
              </a:rPr>
              <a:t>reset(), step()</a:t>
            </a:r>
            <a:endParaRPr>
              <a:solidFill>
                <a:schemeClr val="dk1"/>
              </a:solidFill>
              <a:latin typeface="DM Sans Light"/>
              <a:ea typeface="DM Sans Light"/>
              <a:cs typeface="DM Sans Light"/>
              <a:sym typeface="DM Sans Light"/>
            </a:endParaRPr>
          </a:p>
          <a:p>
            <a:pPr indent="-292100" lvl="1" marL="914400" rtl="0" algn="l">
              <a:lnSpc>
                <a:spcPct val="115000"/>
              </a:lnSpc>
              <a:spcBef>
                <a:spcPts val="0"/>
              </a:spcBef>
              <a:spcAft>
                <a:spcPts val="0"/>
              </a:spcAft>
              <a:buClr>
                <a:schemeClr val="dk1"/>
              </a:buClr>
              <a:buSzPts val="1000"/>
              <a:buFont typeface="DM Sans Light"/>
              <a:buChar char="○"/>
            </a:pPr>
            <a:r>
              <a:rPr lang="pt-PT">
                <a:solidFill>
                  <a:schemeClr val="dk1"/>
                </a:solidFill>
                <a:latin typeface="DM Sans Light"/>
                <a:ea typeface="DM Sans Light"/>
                <a:cs typeface="DM Sans Light"/>
                <a:sym typeface="DM Sans Light"/>
              </a:rPr>
              <a:t>observations</a:t>
            </a:r>
            <a:endParaRPr>
              <a:solidFill>
                <a:schemeClr val="dk1"/>
              </a:solidFill>
              <a:latin typeface="DM Sans Light"/>
              <a:ea typeface="DM Sans Light"/>
              <a:cs typeface="DM Sans Light"/>
              <a:sym typeface="DM Sans Light"/>
            </a:endParaRPr>
          </a:p>
          <a:p>
            <a:pPr indent="-292100" lvl="1" marL="914400" rtl="0" algn="l">
              <a:lnSpc>
                <a:spcPct val="115000"/>
              </a:lnSpc>
              <a:spcBef>
                <a:spcPts val="0"/>
              </a:spcBef>
              <a:spcAft>
                <a:spcPts val="0"/>
              </a:spcAft>
              <a:buClr>
                <a:schemeClr val="dk1"/>
              </a:buClr>
              <a:buSzPts val="1000"/>
              <a:buFont typeface="DM Sans Light"/>
              <a:buChar char="○"/>
            </a:pPr>
            <a:r>
              <a:rPr lang="pt-PT">
                <a:solidFill>
                  <a:schemeClr val="dk1"/>
                </a:solidFill>
                <a:latin typeface="DM Sans Light"/>
                <a:ea typeface="DM Sans Light"/>
                <a:cs typeface="DM Sans Light"/>
                <a:sym typeface="DM Sans Light"/>
              </a:rPr>
              <a:t>actions (</a:t>
            </a:r>
            <a:r>
              <a:rPr i="1" lang="pt-PT">
                <a:solidFill>
                  <a:schemeClr val="dk1"/>
                </a:solidFill>
                <a:latin typeface="DM Sans Light"/>
                <a:ea typeface="DM Sans Light"/>
                <a:cs typeface="DM Sans Light"/>
                <a:sym typeface="DM Sans Light"/>
              </a:rPr>
              <a:t>act</a:t>
            </a:r>
            <a:r>
              <a:rPr lang="pt-PT">
                <a:solidFill>
                  <a:schemeClr val="dk1"/>
                </a:solidFill>
                <a:latin typeface="DM Sans Light"/>
                <a:ea typeface="DM Sans Light"/>
                <a:cs typeface="DM Sans Light"/>
                <a:sym typeface="DM Sans Light"/>
              </a:rPr>
              <a:t> ∈ ℝ</a:t>
            </a:r>
            <a:r>
              <a:rPr baseline="30000" lang="pt-PT">
                <a:solidFill>
                  <a:schemeClr val="dk1"/>
                </a:solidFill>
                <a:latin typeface="DM Sans Light"/>
                <a:ea typeface="DM Sans Light"/>
                <a:cs typeface="DM Sans Light"/>
                <a:sym typeface="DM Sans Light"/>
              </a:rPr>
              <a:t>4</a:t>
            </a:r>
            <a:r>
              <a:rPr lang="pt-PT">
                <a:solidFill>
                  <a:schemeClr val="dk1"/>
                </a:solidFill>
                <a:latin typeface="DM Sans Light"/>
                <a:ea typeface="DM Sans Light"/>
                <a:cs typeface="DM Sans Light"/>
                <a:sym typeface="DM Sans Light"/>
              </a:rPr>
              <a:t>)</a:t>
            </a:r>
            <a:endParaRPr>
              <a:solidFill>
                <a:schemeClr val="dk1"/>
              </a:solidFill>
              <a:latin typeface="DM Sans Light"/>
              <a:ea typeface="DM Sans Light"/>
              <a:cs typeface="DM Sans Light"/>
              <a:sym typeface="DM Sans Light"/>
            </a:endParaRPr>
          </a:p>
          <a:p>
            <a:pPr indent="-317500" lvl="0" marL="457200" rtl="0" algn="l">
              <a:lnSpc>
                <a:spcPct val="115000"/>
              </a:lnSpc>
              <a:spcBef>
                <a:spcPts val="0"/>
              </a:spcBef>
              <a:spcAft>
                <a:spcPts val="0"/>
              </a:spcAft>
              <a:buClr>
                <a:schemeClr val="dk1"/>
              </a:buClr>
              <a:buSzPts val="1400"/>
              <a:buFont typeface="DM Sans Light"/>
              <a:buChar char="●"/>
            </a:pPr>
            <a:r>
              <a:rPr b="1" lang="pt-PT">
                <a:solidFill>
                  <a:schemeClr val="dk1"/>
                </a:solidFill>
                <a:latin typeface="DM Sans"/>
                <a:ea typeface="DM Sans"/>
                <a:cs typeface="DM Sans"/>
                <a:sym typeface="DM Sans"/>
              </a:rPr>
              <a:t>Scenarios and Events:</a:t>
            </a:r>
            <a:endParaRPr b="1">
              <a:solidFill>
                <a:schemeClr val="dk1"/>
              </a:solidFill>
              <a:latin typeface="DM Sans"/>
              <a:ea typeface="DM Sans"/>
              <a:cs typeface="DM Sans"/>
              <a:sym typeface="DM Sans"/>
            </a:endParaRPr>
          </a:p>
          <a:p>
            <a:pPr indent="-292100" lvl="1" marL="914400" rtl="0" algn="l">
              <a:lnSpc>
                <a:spcPct val="115000"/>
              </a:lnSpc>
              <a:spcBef>
                <a:spcPts val="0"/>
              </a:spcBef>
              <a:spcAft>
                <a:spcPts val="0"/>
              </a:spcAft>
              <a:buClr>
                <a:schemeClr val="dk1"/>
              </a:buClr>
              <a:buSzPts val="1000"/>
              <a:buFont typeface="DM Sans Light"/>
              <a:buChar char="○"/>
            </a:pPr>
            <a:r>
              <a:rPr b="1" lang="pt-PT">
                <a:solidFill>
                  <a:schemeClr val="dk1"/>
                </a:solidFill>
                <a:latin typeface="DM Sans"/>
                <a:ea typeface="DM Sans"/>
                <a:cs typeface="DM Sans"/>
                <a:sym typeface="DM Sans"/>
              </a:rPr>
              <a:t>Weather:</a:t>
            </a:r>
            <a:r>
              <a:rPr lang="pt-PT">
                <a:solidFill>
                  <a:schemeClr val="dk1"/>
                </a:solidFill>
                <a:latin typeface="DM Sans Light"/>
                <a:ea typeface="DM Sans Light"/>
                <a:cs typeface="DM Sans Light"/>
                <a:sym typeface="DM Sans Light"/>
              </a:rPr>
              <a:t> Discrete-time Markov chain</a:t>
            </a:r>
            <a:endParaRPr b="1">
              <a:solidFill>
                <a:schemeClr val="dk1"/>
              </a:solidFill>
              <a:latin typeface="DM Sans"/>
              <a:ea typeface="DM Sans"/>
              <a:cs typeface="DM Sans"/>
              <a:sym typeface="DM Sans"/>
            </a:endParaRPr>
          </a:p>
          <a:p>
            <a:pPr indent="-292100" lvl="1" marL="914400" rtl="0" algn="l">
              <a:lnSpc>
                <a:spcPct val="115000"/>
              </a:lnSpc>
              <a:spcBef>
                <a:spcPts val="0"/>
              </a:spcBef>
              <a:spcAft>
                <a:spcPts val="0"/>
              </a:spcAft>
              <a:buClr>
                <a:schemeClr val="dk1"/>
              </a:buClr>
              <a:buSzPts val="1000"/>
              <a:buFont typeface="DM Sans Light"/>
              <a:buChar char="○"/>
            </a:pPr>
            <a:r>
              <a:rPr b="1" lang="pt-PT">
                <a:solidFill>
                  <a:schemeClr val="dk1"/>
                </a:solidFill>
                <a:latin typeface="DM Sans"/>
                <a:ea typeface="DM Sans"/>
                <a:cs typeface="DM Sans"/>
                <a:sym typeface="DM Sans"/>
              </a:rPr>
              <a:t>Demand Peaks:</a:t>
            </a:r>
            <a:r>
              <a:rPr lang="pt-PT">
                <a:solidFill>
                  <a:schemeClr val="dk1"/>
                </a:solidFill>
                <a:latin typeface="DM Sans Light"/>
                <a:ea typeface="DM Sans Light"/>
                <a:cs typeface="DM Sans Light"/>
                <a:sym typeface="DM Sans Light"/>
              </a:rPr>
              <a:t> Morning and evening rush hour</a:t>
            </a:r>
            <a:endParaRPr>
              <a:solidFill>
                <a:schemeClr val="dk1"/>
              </a:solidFill>
              <a:latin typeface="DM Sans Light"/>
              <a:ea typeface="DM Sans Light"/>
              <a:cs typeface="DM Sans Light"/>
              <a:sym typeface="DM Sans Light"/>
            </a:endParaRPr>
          </a:p>
          <a:p>
            <a:pPr indent="-292100" lvl="1" marL="914400" rtl="0" algn="l">
              <a:lnSpc>
                <a:spcPct val="115000"/>
              </a:lnSpc>
              <a:spcBef>
                <a:spcPts val="0"/>
              </a:spcBef>
              <a:spcAft>
                <a:spcPts val="0"/>
              </a:spcAft>
              <a:buClr>
                <a:schemeClr val="dk1"/>
              </a:buClr>
              <a:buSzPts val="1000"/>
              <a:buFont typeface="DM Sans Light"/>
              <a:buChar char="○"/>
            </a:pPr>
            <a:r>
              <a:rPr b="1" lang="pt-PT">
                <a:solidFill>
                  <a:schemeClr val="dk1"/>
                </a:solidFill>
                <a:latin typeface="DM Sans"/>
                <a:ea typeface="DM Sans"/>
                <a:cs typeface="DM Sans"/>
                <a:sym typeface="DM Sans"/>
              </a:rPr>
              <a:t>Events:</a:t>
            </a:r>
            <a:r>
              <a:rPr lang="pt-PT">
                <a:solidFill>
                  <a:schemeClr val="dk1"/>
                </a:solidFill>
                <a:latin typeface="DM Sans Light"/>
                <a:ea typeface="DM Sans Light"/>
                <a:cs typeface="DM Sans Light"/>
                <a:sym typeface="DM Sans Light"/>
              </a:rPr>
              <a:t> Random temporary boosts in demand (concerts, sports games, etc.)</a:t>
            </a:r>
            <a:endParaRPr>
              <a:solidFill>
                <a:schemeClr val="dk1"/>
              </a:solidFill>
              <a:latin typeface="DM Sans Light"/>
              <a:ea typeface="DM Sans Light"/>
              <a:cs typeface="DM Sans Light"/>
              <a:sym typeface="DM Sans Light"/>
            </a:endParaRPr>
          </a:p>
        </p:txBody>
      </p:sp>
      <p:pic>
        <p:nvPicPr>
          <p:cNvPr id="173" name="Google Shape;173;p16" title="istockphoto-474611160-612x612-removebg-preview.png"/>
          <p:cNvPicPr preferRelativeResize="0"/>
          <p:nvPr/>
        </p:nvPicPr>
        <p:blipFill rotWithShape="1">
          <a:blip r:embed="rId3">
            <a:alphaModFix/>
          </a:blip>
          <a:srcRect b="73605" l="5353" r="3288" t="-1944"/>
          <a:stretch/>
        </p:blipFill>
        <p:spPr>
          <a:xfrm>
            <a:off x="996800" y="4095376"/>
            <a:ext cx="2757900" cy="855300"/>
          </a:xfrm>
          <a:prstGeom prst="rect">
            <a:avLst/>
          </a:prstGeom>
          <a:noFill/>
          <a:ln>
            <a:noFill/>
          </a:ln>
        </p:spPr>
      </p:pic>
      <p:pic>
        <p:nvPicPr>
          <p:cNvPr id="174" name="Google Shape;174;p16" title="istockphoto-474611160-612x612-removebg-preview.png"/>
          <p:cNvPicPr preferRelativeResize="0"/>
          <p:nvPr/>
        </p:nvPicPr>
        <p:blipFill rotWithShape="1">
          <a:blip r:embed="rId3">
            <a:alphaModFix/>
          </a:blip>
          <a:srcRect b="25406" l="43105" r="19947" t="23738"/>
          <a:stretch/>
        </p:blipFill>
        <p:spPr>
          <a:xfrm>
            <a:off x="311700" y="3544225"/>
            <a:ext cx="1115400" cy="1535100"/>
          </a:xfrm>
          <a:prstGeom prst="rect">
            <a:avLst/>
          </a:prstGeom>
          <a:noFill/>
          <a:ln>
            <a:noFill/>
          </a:ln>
        </p:spPr>
      </p:pic>
      <p:pic>
        <p:nvPicPr>
          <p:cNvPr id="175" name="Google Shape;175;p16" title="istockphoto-474611160-612x612-removebg-preview.png"/>
          <p:cNvPicPr preferRelativeResize="0"/>
          <p:nvPr/>
        </p:nvPicPr>
        <p:blipFill rotWithShape="1">
          <a:blip r:embed="rId3">
            <a:alphaModFix/>
          </a:blip>
          <a:srcRect b="0" l="78567" r="0" t="24998"/>
          <a:stretch/>
        </p:blipFill>
        <p:spPr>
          <a:xfrm>
            <a:off x="3522025" y="3544225"/>
            <a:ext cx="424068" cy="1484000"/>
          </a:xfrm>
          <a:prstGeom prst="rect">
            <a:avLst/>
          </a:prstGeom>
          <a:noFill/>
          <a:ln>
            <a:noFill/>
          </a:ln>
        </p:spPr>
      </p:pic>
      <p:pic>
        <p:nvPicPr>
          <p:cNvPr id="176" name="Google Shape;176;p16" title="srcb64_aHR0cHM6Ly90Yi1zdGF0aWMudWJlci5jb20vcHJvZC91ZGFtLWFzc2V0cy9kM2FkMzkzYi1lYzU1LTQ5NzYtYWJiMS1kY2NlMjljMDlkM2EucG5n-removebg-preview.png"/>
          <p:cNvPicPr preferRelativeResize="0"/>
          <p:nvPr/>
        </p:nvPicPr>
        <p:blipFill>
          <a:blip r:embed="rId4">
            <a:alphaModFix/>
          </a:blip>
          <a:stretch>
            <a:fillRect/>
          </a:stretch>
        </p:blipFill>
        <p:spPr>
          <a:xfrm flipH="1">
            <a:off x="2838533" y="4408951"/>
            <a:ext cx="1303749" cy="734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Methodology</a:t>
            </a:r>
            <a:endParaRPr/>
          </a:p>
        </p:txBody>
      </p:sp>
      <p:pic>
        <p:nvPicPr>
          <p:cNvPr id="182" name="Google Shape;182;p17" title="kpis1.png"/>
          <p:cNvPicPr preferRelativeResize="0"/>
          <p:nvPr/>
        </p:nvPicPr>
        <p:blipFill>
          <a:blip r:embed="rId3">
            <a:alphaModFix/>
          </a:blip>
          <a:stretch>
            <a:fillRect/>
          </a:stretch>
        </p:blipFill>
        <p:spPr>
          <a:xfrm>
            <a:off x="4060525" y="1454236"/>
            <a:ext cx="2599951" cy="3244652"/>
          </a:xfrm>
          <a:prstGeom prst="rect">
            <a:avLst/>
          </a:prstGeom>
          <a:noFill/>
          <a:ln>
            <a:noFill/>
          </a:ln>
        </p:spPr>
      </p:pic>
      <p:pic>
        <p:nvPicPr>
          <p:cNvPr id="183" name="Google Shape;183;p17" title="kpis2.png"/>
          <p:cNvPicPr preferRelativeResize="0"/>
          <p:nvPr/>
        </p:nvPicPr>
        <p:blipFill>
          <a:blip r:embed="rId4">
            <a:alphaModFix/>
          </a:blip>
          <a:stretch>
            <a:fillRect/>
          </a:stretch>
        </p:blipFill>
        <p:spPr>
          <a:xfrm>
            <a:off x="6763501" y="914955"/>
            <a:ext cx="2268578" cy="3820974"/>
          </a:xfrm>
          <a:prstGeom prst="rect">
            <a:avLst/>
          </a:prstGeom>
          <a:noFill/>
          <a:ln>
            <a:noFill/>
          </a:ln>
        </p:spPr>
      </p:pic>
      <p:sp>
        <p:nvSpPr>
          <p:cNvPr id="184" name="Google Shape;184;p17"/>
          <p:cNvSpPr txBox="1"/>
          <p:nvPr/>
        </p:nvSpPr>
        <p:spPr>
          <a:xfrm>
            <a:off x="265700" y="1046668"/>
            <a:ext cx="3691800" cy="37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PT" sz="1600">
                <a:solidFill>
                  <a:schemeClr val="dk1"/>
                </a:solidFill>
                <a:latin typeface="DM Sans"/>
                <a:ea typeface="DM Sans"/>
                <a:cs typeface="DM Sans"/>
                <a:sym typeface="DM Sans"/>
              </a:rPr>
              <a:t>Planners</a:t>
            </a:r>
            <a:r>
              <a:rPr b="1" lang="pt-PT" sz="1600">
                <a:solidFill>
                  <a:schemeClr val="dk1"/>
                </a:solidFill>
                <a:latin typeface="DM Sans"/>
                <a:ea typeface="DM Sans"/>
                <a:cs typeface="DM Sans"/>
                <a:sym typeface="DM Sans"/>
              </a:rPr>
              <a:t>: </a:t>
            </a:r>
            <a:r>
              <a:rPr lang="pt-PT">
                <a:solidFill>
                  <a:schemeClr val="dk1"/>
                </a:solidFill>
                <a:latin typeface="DM Sans Light"/>
                <a:ea typeface="DM Sans Light"/>
                <a:cs typeface="DM Sans Light"/>
                <a:sym typeface="DM Sans Light"/>
              </a:rPr>
              <a:t>S</a:t>
            </a:r>
            <a:r>
              <a:rPr lang="pt-PT">
                <a:solidFill>
                  <a:schemeClr val="dk1"/>
                </a:solidFill>
                <a:latin typeface="DM Sans Light"/>
                <a:ea typeface="DM Sans Light"/>
                <a:cs typeface="DM Sans Light"/>
                <a:sym typeface="DM Sans Light"/>
              </a:rPr>
              <a:t>tored in a registry for easy swapping</a:t>
            </a:r>
            <a:endParaRPr>
              <a:solidFill>
                <a:schemeClr val="dk1"/>
              </a:solidFill>
              <a:latin typeface="DM Sans Light"/>
              <a:ea typeface="DM Sans Light"/>
              <a:cs typeface="DM Sans Light"/>
              <a:sym typeface="DM Sans Light"/>
            </a:endParaRPr>
          </a:p>
          <a:p>
            <a:pPr indent="-317500" lvl="0" marL="457200" rtl="0" algn="l">
              <a:lnSpc>
                <a:spcPct val="115000"/>
              </a:lnSpc>
              <a:spcBef>
                <a:spcPts val="1200"/>
              </a:spcBef>
              <a:spcAft>
                <a:spcPts val="0"/>
              </a:spcAft>
              <a:buClr>
                <a:schemeClr val="dk1"/>
              </a:buClr>
              <a:buSzPts val="1400"/>
              <a:buFont typeface="DM Sans"/>
              <a:buChar char="●"/>
            </a:pPr>
            <a:r>
              <a:rPr b="1" lang="pt-PT">
                <a:solidFill>
                  <a:schemeClr val="dk1"/>
                </a:solidFill>
                <a:latin typeface="DM Sans"/>
                <a:ea typeface="DM Sans"/>
                <a:cs typeface="DM Sans"/>
                <a:sym typeface="DM Sans"/>
              </a:rPr>
              <a:t>Relocation </a:t>
            </a:r>
            <a:endParaRPr b="1">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b="1" lang="pt-PT">
                <a:solidFill>
                  <a:schemeClr val="dk1"/>
                </a:solidFill>
                <a:latin typeface="DM Sans"/>
                <a:ea typeface="DM Sans"/>
                <a:cs typeface="DM Sans"/>
                <a:sym typeface="DM Sans"/>
              </a:rPr>
              <a:t>Greedy:</a:t>
            </a:r>
            <a:r>
              <a:rPr lang="pt-PT">
                <a:solidFill>
                  <a:schemeClr val="dk1"/>
                </a:solidFill>
                <a:latin typeface="DM Sans Light"/>
                <a:ea typeface="DM Sans Light"/>
                <a:cs typeface="DM Sans Light"/>
                <a:sym typeface="DM Sans Light"/>
              </a:rPr>
              <a:t> From overfilled stations to near-empty ones</a:t>
            </a:r>
            <a:endParaRPr>
              <a:solidFill>
                <a:schemeClr val="dk1"/>
              </a:solidFill>
              <a:latin typeface="DM Sans Light"/>
              <a:ea typeface="DM Sans Light"/>
              <a:cs typeface="DM Sans Light"/>
              <a:sym typeface="DM Sans Light"/>
            </a:endParaRPr>
          </a:p>
          <a:p>
            <a:pPr indent="-317500" lvl="1" marL="914400" rtl="0" algn="l">
              <a:lnSpc>
                <a:spcPct val="115000"/>
              </a:lnSpc>
              <a:spcBef>
                <a:spcPts val="0"/>
              </a:spcBef>
              <a:spcAft>
                <a:spcPts val="0"/>
              </a:spcAft>
              <a:buClr>
                <a:schemeClr val="dk1"/>
              </a:buClr>
              <a:buSzPts val="1400"/>
              <a:buFont typeface="DM Sans"/>
              <a:buChar char="○"/>
            </a:pPr>
            <a:r>
              <a:rPr b="1" lang="pt-PT">
                <a:solidFill>
                  <a:schemeClr val="dk1"/>
                </a:solidFill>
                <a:latin typeface="DM Sans"/>
                <a:ea typeface="DM Sans"/>
                <a:cs typeface="DM Sans"/>
                <a:sym typeface="DM Sans"/>
              </a:rPr>
              <a:t>Budgeted:</a:t>
            </a:r>
            <a:r>
              <a:rPr lang="pt-PT">
                <a:solidFill>
                  <a:schemeClr val="dk1"/>
                </a:solidFill>
                <a:latin typeface="DM Sans Light"/>
                <a:ea typeface="DM Sans Light"/>
                <a:cs typeface="DM Sans Light"/>
                <a:sym typeface="DM Sans Light"/>
              </a:rPr>
              <a:t> Greedy but with a maximum limit per tick</a:t>
            </a:r>
            <a:endParaRPr>
              <a:solidFill>
                <a:schemeClr val="dk1"/>
              </a:solidFill>
              <a:latin typeface="DM Sans Light"/>
              <a:ea typeface="DM Sans Light"/>
              <a:cs typeface="DM Sans Light"/>
              <a:sym typeface="DM Sans Light"/>
            </a:endParaRPr>
          </a:p>
          <a:p>
            <a:pPr indent="-317500" lvl="0" marL="457200" rtl="0" algn="l">
              <a:lnSpc>
                <a:spcPct val="115000"/>
              </a:lnSpc>
              <a:spcBef>
                <a:spcPts val="0"/>
              </a:spcBef>
              <a:spcAft>
                <a:spcPts val="0"/>
              </a:spcAft>
              <a:buClr>
                <a:schemeClr val="dk1"/>
              </a:buClr>
              <a:buSzPts val="1400"/>
              <a:buFont typeface="DM Sans"/>
              <a:buChar char="●"/>
            </a:pPr>
            <a:r>
              <a:rPr b="1" lang="pt-PT">
                <a:solidFill>
                  <a:schemeClr val="dk1"/>
                </a:solidFill>
                <a:latin typeface="DM Sans"/>
                <a:ea typeface="DM Sans"/>
                <a:cs typeface="DM Sans"/>
                <a:sym typeface="DM Sans"/>
              </a:rPr>
              <a:t>Charging</a:t>
            </a:r>
            <a:endParaRPr b="1">
              <a:solidFill>
                <a:schemeClr val="dk1"/>
              </a:solidFill>
              <a:latin typeface="DM Sans"/>
              <a:ea typeface="DM Sans"/>
              <a:cs typeface="DM Sans"/>
              <a:sym typeface="DM Sans"/>
            </a:endParaRPr>
          </a:p>
          <a:p>
            <a:pPr indent="-317500" lvl="1" marL="914400" rtl="0" algn="l">
              <a:lnSpc>
                <a:spcPct val="115000"/>
              </a:lnSpc>
              <a:spcBef>
                <a:spcPts val="0"/>
              </a:spcBef>
              <a:spcAft>
                <a:spcPts val="0"/>
              </a:spcAft>
              <a:buClr>
                <a:schemeClr val="dk1"/>
              </a:buClr>
              <a:buSzPts val="1400"/>
              <a:buFont typeface="DM Sans"/>
              <a:buChar char="○"/>
            </a:pPr>
            <a:r>
              <a:rPr b="1" lang="pt-PT">
                <a:solidFill>
                  <a:schemeClr val="dk1"/>
                </a:solidFill>
                <a:latin typeface="DM Sans"/>
                <a:ea typeface="DM Sans"/>
                <a:cs typeface="DM Sans"/>
                <a:sym typeface="DM Sans"/>
              </a:rPr>
              <a:t>Greedy:</a:t>
            </a:r>
            <a:r>
              <a:rPr lang="pt-PT">
                <a:solidFill>
                  <a:schemeClr val="dk1"/>
                </a:solidFill>
                <a:latin typeface="DM Sans Light"/>
                <a:ea typeface="DM Sans Light"/>
                <a:cs typeface="DM Sans Light"/>
                <a:sym typeface="DM Sans Light"/>
              </a:rPr>
              <a:t> Prioritize charging at low-battery stations</a:t>
            </a:r>
            <a:endParaRPr>
              <a:solidFill>
                <a:schemeClr val="dk1"/>
              </a:solidFill>
              <a:latin typeface="DM Sans Light"/>
              <a:ea typeface="DM Sans Light"/>
              <a:cs typeface="DM Sans Light"/>
              <a:sym typeface="DM Sans Light"/>
            </a:endParaRPr>
          </a:p>
          <a:p>
            <a:pPr indent="-317500" lvl="1" marL="914400" rtl="0" algn="l">
              <a:lnSpc>
                <a:spcPct val="115000"/>
              </a:lnSpc>
              <a:spcBef>
                <a:spcPts val="0"/>
              </a:spcBef>
              <a:spcAft>
                <a:spcPts val="0"/>
              </a:spcAft>
              <a:buClr>
                <a:schemeClr val="dk1"/>
              </a:buClr>
              <a:buSzPts val="1400"/>
              <a:buFont typeface="DM Sans"/>
              <a:buChar char="○"/>
            </a:pPr>
            <a:r>
              <a:rPr b="1" lang="pt-PT">
                <a:solidFill>
                  <a:schemeClr val="dk1"/>
                </a:solidFill>
                <a:latin typeface="DM Sans"/>
                <a:ea typeface="DM Sans"/>
                <a:cs typeface="DM Sans"/>
                <a:sym typeface="DM Sans"/>
              </a:rPr>
              <a:t>Slack:</a:t>
            </a:r>
            <a:r>
              <a:rPr lang="pt-PT">
                <a:solidFill>
                  <a:schemeClr val="dk1"/>
                </a:solidFill>
                <a:latin typeface="DM Sans Light"/>
                <a:ea typeface="DM Sans Light"/>
                <a:cs typeface="DM Sans Light"/>
                <a:sym typeface="DM Sans Light"/>
              </a:rPr>
              <a:t> Charge at stations with low expected demand</a:t>
            </a:r>
            <a:endParaRPr>
              <a:solidFill>
                <a:schemeClr val="dk1"/>
              </a:solidFill>
              <a:latin typeface="DM Sans Light"/>
              <a:ea typeface="DM Sans Light"/>
              <a:cs typeface="DM Sans Light"/>
              <a:sym typeface="DM Sans Light"/>
            </a:endParaRPr>
          </a:p>
          <a:p>
            <a:pPr indent="0" lvl="0" marL="0" rtl="0" algn="l">
              <a:lnSpc>
                <a:spcPct val="115000"/>
              </a:lnSpc>
              <a:spcBef>
                <a:spcPts val="1200"/>
              </a:spcBef>
              <a:spcAft>
                <a:spcPts val="1200"/>
              </a:spcAft>
              <a:buNone/>
            </a:pPr>
            <a:r>
              <a:rPr i="1" lang="pt-PT">
                <a:solidFill>
                  <a:schemeClr val="dk1"/>
                </a:solidFill>
                <a:latin typeface="DM Sans Light"/>
                <a:ea typeface="DM Sans Light"/>
                <a:cs typeface="DM Sans Light"/>
                <a:sym typeface="DM Sans Light"/>
              </a:rPr>
              <a:t>Extra:</a:t>
            </a:r>
            <a:r>
              <a:rPr b="1" lang="pt-PT">
                <a:solidFill>
                  <a:schemeClr val="dk1"/>
                </a:solidFill>
                <a:latin typeface="DM Sans"/>
                <a:ea typeface="DM Sans"/>
                <a:cs typeface="DM Sans"/>
                <a:sym typeface="DM Sans"/>
              </a:rPr>
              <a:t> No-op</a:t>
            </a:r>
            <a:r>
              <a:rPr lang="pt-PT">
                <a:solidFill>
                  <a:schemeClr val="dk1"/>
                </a:solidFill>
                <a:latin typeface="DM Sans Light"/>
                <a:ea typeface="DM Sans Light"/>
                <a:cs typeface="DM Sans Light"/>
                <a:sym typeface="DM Sans Light"/>
              </a:rPr>
              <a:t> </a:t>
            </a:r>
            <a:r>
              <a:rPr b="1" lang="pt-PT">
                <a:solidFill>
                  <a:schemeClr val="dk1"/>
                </a:solidFill>
                <a:latin typeface="DM Sans"/>
                <a:ea typeface="DM Sans"/>
                <a:cs typeface="DM Sans"/>
                <a:sym typeface="DM Sans"/>
              </a:rPr>
              <a:t>planner</a:t>
            </a:r>
            <a:r>
              <a:rPr lang="pt-PT">
                <a:solidFill>
                  <a:schemeClr val="dk1"/>
                </a:solidFill>
                <a:latin typeface="DM Sans Light"/>
                <a:ea typeface="DM Sans Light"/>
                <a:cs typeface="DM Sans Light"/>
                <a:sym typeface="DM Sans Light"/>
              </a:rPr>
              <a:t> for comparison</a:t>
            </a:r>
            <a:endParaRPr>
              <a:solidFill>
                <a:schemeClr val="dk1"/>
              </a:solidFill>
              <a:latin typeface="DM Sans Light"/>
              <a:ea typeface="DM Sans Light"/>
              <a:cs typeface="DM Sans Light"/>
              <a:sym typeface="DM Sans Light"/>
            </a:endParaRPr>
          </a:p>
        </p:txBody>
      </p:sp>
      <p:sp>
        <p:nvSpPr>
          <p:cNvPr id="185" name="Google Shape;185;p17"/>
          <p:cNvSpPr txBox="1"/>
          <p:nvPr/>
        </p:nvSpPr>
        <p:spPr>
          <a:xfrm>
            <a:off x="4060525" y="971398"/>
            <a:ext cx="2338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pt-PT" sz="1600">
                <a:solidFill>
                  <a:schemeClr val="dk1"/>
                </a:solidFill>
                <a:latin typeface="DM Sans"/>
                <a:ea typeface="DM Sans"/>
                <a:cs typeface="DM Sans"/>
                <a:sym typeface="DM Sans"/>
              </a:rPr>
              <a:t>Metrics and KPIs</a:t>
            </a:r>
            <a:r>
              <a:rPr b="1" lang="pt-PT" sz="1600">
                <a:solidFill>
                  <a:schemeClr val="dk1"/>
                </a:solidFill>
                <a:latin typeface="DM Sans"/>
                <a:ea typeface="DM Sans"/>
                <a:cs typeface="DM Sans"/>
                <a:sym typeface="DM Sans"/>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18" title="anim_baseline.mp4">
            <a:hlinkClick r:id="rId3"/>
          </p:cNvPr>
          <p:cNvPicPr preferRelativeResize="0"/>
          <p:nvPr/>
        </p:nvPicPr>
        <p:blipFill>
          <a:blip r:embed="rId4">
            <a:alphaModFix/>
          </a:blip>
          <a:stretch>
            <a:fillRect/>
          </a:stretch>
        </p:blipFill>
        <p:spPr>
          <a:xfrm>
            <a:off x="2286000" y="1118878"/>
            <a:ext cx="4572000" cy="3429000"/>
          </a:xfrm>
          <a:prstGeom prst="rect">
            <a:avLst/>
          </a:prstGeom>
          <a:noFill/>
          <a:ln>
            <a:noFill/>
          </a:ln>
        </p:spPr>
      </p:pic>
      <p:sp>
        <p:nvSpPr>
          <p:cNvPr id="191" name="Google Shape;1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Simulation Demonstration</a:t>
            </a:r>
            <a:endParaRPr/>
          </a:p>
        </p:txBody>
      </p:sp>
      <p:pic>
        <p:nvPicPr>
          <p:cNvPr id="192" name="Google Shape;192;p18" title="srcb64_aHR0cHM6Ly90Yi1zdGF0aWMudWJlci5jb20vcHJvZC91ZGFtLWFzc2V0cy9kM2FkMzkzYi1lYzU1LTQ5NzYtYWJiMS1kY2NlMjljMDlkM2EucG5n-removebg-preview.png"/>
          <p:cNvPicPr preferRelativeResize="0"/>
          <p:nvPr/>
        </p:nvPicPr>
        <p:blipFill rotWithShape="1">
          <a:blip r:embed="rId5">
            <a:alphaModFix/>
          </a:blip>
          <a:srcRect b="0" l="30322" r="34513" t="10825"/>
          <a:stretch/>
        </p:blipFill>
        <p:spPr>
          <a:xfrm>
            <a:off x="167691" y="3129425"/>
            <a:ext cx="1860675" cy="265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Experimental Work: Algorithms</a:t>
            </a:r>
            <a:endParaRPr/>
          </a:p>
        </p:txBody>
      </p:sp>
      <p:sp>
        <p:nvSpPr>
          <p:cNvPr id="198" name="Google Shape;198;p19"/>
          <p:cNvSpPr txBox="1"/>
          <p:nvPr>
            <p:ph idx="1" type="body"/>
          </p:nvPr>
        </p:nvSpPr>
        <p:spPr>
          <a:xfrm>
            <a:off x="311700" y="1017725"/>
            <a:ext cx="4260300" cy="38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1600">
                <a:latin typeface="DM Sans"/>
                <a:ea typeface="DM Sans"/>
                <a:cs typeface="DM Sans"/>
                <a:sym typeface="DM Sans"/>
              </a:rPr>
              <a:t>Heuristic Agent: </a:t>
            </a:r>
            <a:r>
              <a:rPr lang="pt-PT"/>
              <a:t>Manually crafted rules</a:t>
            </a:r>
            <a:endParaRPr/>
          </a:p>
          <a:p>
            <a:pPr indent="-317500" lvl="0" marL="457200" rtl="0" algn="l">
              <a:spcBef>
                <a:spcPts val="1200"/>
              </a:spcBef>
              <a:spcAft>
                <a:spcPts val="0"/>
              </a:spcAft>
              <a:buSzPts val="1400"/>
              <a:buChar char="●"/>
            </a:pPr>
            <a:r>
              <a:rPr lang="pt-PT"/>
              <a:t>Throttles</a:t>
            </a:r>
            <a:r>
              <a:rPr lang="pt-PT"/>
              <a:t> actions based on previous performance </a:t>
            </a:r>
            <a:r>
              <a:rPr b="1" lang="pt-PT">
                <a:latin typeface="DM Sans"/>
                <a:ea typeface="DM Sans"/>
                <a:cs typeface="DM Sans"/>
                <a:sym typeface="DM Sans"/>
              </a:rPr>
              <a:t>(reloc. and charging EWMA)</a:t>
            </a:r>
            <a:endParaRPr b="1">
              <a:latin typeface="DM Sans"/>
              <a:ea typeface="DM Sans"/>
              <a:cs typeface="DM Sans"/>
              <a:sym typeface="DM Sans"/>
            </a:endParaRPr>
          </a:p>
          <a:p>
            <a:pPr indent="-317500" lvl="0" marL="457200" rtl="0" algn="l">
              <a:spcBef>
                <a:spcPts val="0"/>
              </a:spcBef>
              <a:spcAft>
                <a:spcPts val="0"/>
              </a:spcAft>
              <a:buSzPts val="1400"/>
              <a:buChar char="●"/>
            </a:pPr>
            <a:r>
              <a:rPr lang="pt-PT"/>
              <a:t>Adapts to time-of-day, waiting queues, station occupation</a:t>
            </a:r>
            <a:endParaRPr/>
          </a:p>
          <a:p>
            <a:pPr indent="0" lvl="0" marL="0" rtl="0" algn="l">
              <a:spcBef>
                <a:spcPts val="1200"/>
              </a:spcBef>
              <a:spcAft>
                <a:spcPts val="0"/>
              </a:spcAft>
              <a:buNone/>
            </a:pPr>
            <a:r>
              <a:rPr b="1" lang="pt-PT" sz="1600">
                <a:latin typeface="DM Sans"/>
                <a:ea typeface="DM Sans"/>
                <a:cs typeface="DM Sans"/>
                <a:sym typeface="DM Sans"/>
              </a:rPr>
              <a:t>Episodic Multi-Armed Bandit: </a:t>
            </a:r>
            <a:r>
              <a:rPr lang="pt-PT" sz="1600"/>
              <a:t>UCB1</a:t>
            </a:r>
            <a:endParaRPr sz="1600"/>
          </a:p>
          <a:p>
            <a:pPr indent="-317500" lvl="0" marL="457200" rtl="0" algn="l">
              <a:spcBef>
                <a:spcPts val="1200"/>
              </a:spcBef>
              <a:spcAft>
                <a:spcPts val="0"/>
              </a:spcAft>
              <a:buSzPts val="1400"/>
              <a:buChar char="●"/>
            </a:pPr>
            <a:r>
              <a:rPr lang="pt-PT"/>
              <a:t>Search of different combinations (arms) of </a:t>
            </a:r>
            <a:r>
              <a:rPr b="1" lang="pt-PT">
                <a:latin typeface="DM Sans"/>
                <a:ea typeface="DM Sans"/>
                <a:cs typeface="DM Sans"/>
                <a:sym typeface="DM Sans"/>
              </a:rPr>
              <a:t>relocation and charging budgets</a:t>
            </a:r>
            <a:endParaRPr b="1">
              <a:latin typeface="DM Sans"/>
              <a:ea typeface="DM Sans"/>
              <a:cs typeface="DM Sans"/>
              <a:sym typeface="DM Sans"/>
            </a:endParaRPr>
          </a:p>
          <a:p>
            <a:pPr indent="-317500" lvl="0" marL="457200" rtl="0" algn="l">
              <a:spcBef>
                <a:spcPts val="0"/>
              </a:spcBef>
              <a:spcAft>
                <a:spcPts val="0"/>
              </a:spcAft>
              <a:buSzPts val="1400"/>
              <a:buChar char="●"/>
            </a:pPr>
            <a:r>
              <a:rPr b="1" lang="pt-PT">
                <a:latin typeface="DM Sans"/>
                <a:ea typeface="DM Sans"/>
                <a:cs typeface="DM Sans"/>
                <a:sym typeface="DM Sans"/>
              </a:rPr>
              <a:t>One combination</a:t>
            </a:r>
            <a:r>
              <a:rPr lang="pt-PT"/>
              <a:t> per simulation episode</a:t>
            </a:r>
            <a:endParaRPr/>
          </a:p>
          <a:p>
            <a:pPr indent="-317500" lvl="0" marL="457200" rtl="0" algn="l">
              <a:spcBef>
                <a:spcPts val="0"/>
              </a:spcBef>
              <a:spcAft>
                <a:spcPts val="0"/>
              </a:spcAft>
              <a:buSzPts val="1400"/>
              <a:buChar char="●"/>
            </a:pPr>
            <a:r>
              <a:rPr lang="pt-PT"/>
              <a:t>After many episodes, the arm with the </a:t>
            </a:r>
            <a:r>
              <a:rPr b="1" lang="pt-PT">
                <a:latin typeface="DM Sans"/>
                <a:ea typeface="DM Sans"/>
                <a:cs typeface="DM Sans"/>
                <a:sym typeface="DM Sans"/>
              </a:rPr>
              <a:t>best average reward</a:t>
            </a:r>
            <a:r>
              <a:rPr lang="pt-PT"/>
              <a:t> is learnt (for that specific constant action)</a:t>
            </a:r>
            <a:endParaRPr b="1" sz="1600">
              <a:latin typeface="DM Sans"/>
              <a:ea typeface="DM Sans"/>
              <a:cs typeface="DM Sans"/>
              <a:sym typeface="DM Sans"/>
            </a:endParaRPr>
          </a:p>
        </p:txBody>
      </p:sp>
      <p:sp>
        <p:nvSpPr>
          <p:cNvPr id="199" name="Google Shape;199;p19"/>
          <p:cNvSpPr txBox="1"/>
          <p:nvPr>
            <p:ph idx="1" type="body"/>
          </p:nvPr>
        </p:nvSpPr>
        <p:spPr>
          <a:xfrm>
            <a:off x="4580900" y="1017725"/>
            <a:ext cx="4491000" cy="38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1600">
                <a:latin typeface="DM Sans"/>
                <a:ea typeface="DM Sans"/>
                <a:cs typeface="DM Sans"/>
                <a:sym typeface="DM Sans"/>
              </a:rPr>
              <a:t>Contextual Bandit</a:t>
            </a:r>
            <a:r>
              <a:rPr b="1" lang="pt-PT" sz="1600">
                <a:latin typeface="DM Sans"/>
                <a:ea typeface="DM Sans"/>
                <a:cs typeface="DM Sans"/>
                <a:sym typeface="DM Sans"/>
              </a:rPr>
              <a:t>: </a:t>
            </a:r>
            <a:r>
              <a:rPr lang="pt-PT" sz="1600"/>
              <a:t>LinUCB</a:t>
            </a:r>
            <a:endParaRPr sz="1600"/>
          </a:p>
          <a:p>
            <a:pPr indent="-317500" lvl="0" marL="457200" rtl="0" algn="l">
              <a:spcBef>
                <a:spcPts val="1200"/>
              </a:spcBef>
              <a:spcAft>
                <a:spcPts val="0"/>
              </a:spcAft>
              <a:buSzPts val="1400"/>
              <a:buChar char="●"/>
            </a:pPr>
            <a:r>
              <a:rPr lang="pt-PT"/>
              <a:t>Re-selects budget combinations </a:t>
            </a:r>
            <a:r>
              <a:rPr b="1" lang="pt-PT">
                <a:latin typeface="DM Sans"/>
                <a:ea typeface="DM Sans"/>
                <a:cs typeface="DM Sans"/>
                <a:sym typeface="DM Sans"/>
              </a:rPr>
              <a:t>every “block”</a:t>
            </a:r>
            <a:r>
              <a:rPr lang="pt-PT"/>
              <a:t> (e.g. hour), instead of every episode</a:t>
            </a:r>
            <a:endParaRPr/>
          </a:p>
          <a:p>
            <a:pPr indent="-317500" lvl="0" marL="457200" rtl="0" algn="l">
              <a:spcBef>
                <a:spcPts val="0"/>
              </a:spcBef>
              <a:spcAft>
                <a:spcPts val="0"/>
              </a:spcAft>
              <a:buSzPts val="1400"/>
              <a:buChar char="●"/>
            </a:pPr>
            <a:r>
              <a:rPr b="1" lang="pt-PT">
                <a:latin typeface="DM Sans"/>
                <a:ea typeface="DM Sans"/>
                <a:cs typeface="DM Sans"/>
                <a:sym typeface="DM Sans"/>
              </a:rPr>
              <a:t>Uses the state of the system</a:t>
            </a:r>
            <a:r>
              <a:rPr lang="pt-PT"/>
              <a:t> and a </a:t>
            </a:r>
            <a:r>
              <a:rPr b="1" lang="pt-PT">
                <a:latin typeface="DM Sans"/>
                <a:ea typeface="DM Sans"/>
                <a:cs typeface="DM Sans"/>
                <a:sym typeface="DM Sans"/>
              </a:rPr>
              <a:t>linear model</a:t>
            </a:r>
            <a:r>
              <a:rPr lang="pt-PT"/>
              <a:t> that predicts the expected reward to pick an arm</a:t>
            </a:r>
            <a:endParaRPr/>
          </a:p>
          <a:p>
            <a:pPr indent="0" lvl="0" marL="0" rtl="0" algn="l">
              <a:spcBef>
                <a:spcPts val="1200"/>
              </a:spcBef>
              <a:spcAft>
                <a:spcPts val="0"/>
              </a:spcAft>
              <a:buNone/>
            </a:pPr>
            <a:r>
              <a:rPr b="1" lang="pt-PT" sz="1600">
                <a:latin typeface="DM Sans"/>
                <a:ea typeface="DM Sans"/>
                <a:cs typeface="DM Sans"/>
                <a:sym typeface="DM Sans"/>
              </a:rPr>
              <a:t>Soft-Actor Critic (SAC)</a:t>
            </a:r>
            <a:r>
              <a:rPr b="1" lang="pt-PT" sz="1600">
                <a:latin typeface="DM Sans"/>
                <a:ea typeface="DM Sans"/>
                <a:cs typeface="DM Sans"/>
                <a:sym typeface="DM Sans"/>
              </a:rPr>
              <a:t>: </a:t>
            </a:r>
            <a:r>
              <a:rPr lang="pt-PT" sz="1600"/>
              <a:t>RL</a:t>
            </a:r>
            <a:endParaRPr sz="1600"/>
          </a:p>
          <a:p>
            <a:pPr indent="-317500" lvl="0" marL="457200" rtl="0" algn="l">
              <a:spcBef>
                <a:spcPts val="1200"/>
              </a:spcBef>
              <a:spcAft>
                <a:spcPts val="0"/>
              </a:spcAft>
              <a:buSzPts val="1400"/>
              <a:buChar char="●"/>
            </a:pPr>
            <a:r>
              <a:rPr lang="pt-PT"/>
              <a:t>Learns a policy (</a:t>
            </a:r>
            <a:r>
              <a:rPr b="1" lang="pt-PT">
                <a:latin typeface="DM Sans"/>
                <a:ea typeface="DM Sans"/>
                <a:cs typeface="DM Sans"/>
                <a:sym typeface="DM Sans"/>
              </a:rPr>
              <a:t>Deep Neural Network</a:t>
            </a:r>
            <a:r>
              <a:rPr lang="pt-PT"/>
              <a:t>) that maps </a:t>
            </a:r>
            <a:r>
              <a:rPr b="1" lang="pt-PT">
                <a:latin typeface="DM Sans"/>
                <a:ea typeface="DM Sans"/>
                <a:cs typeface="DM Sans"/>
                <a:sym typeface="DM Sans"/>
              </a:rPr>
              <a:t>continuous</a:t>
            </a:r>
            <a:r>
              <a:rPr lang="pt-PT"/>
              <a:t> observations to actions</a:t>
            </a:r>
            <a:endParaRPr/>
          </a:p>
          <a:p>
            <a:pPr indent="-317500" lvl="0" marL="457200" rtl="0" algn="l">
              <a:spcBef>
                <a:spcPts val="0"/>
              </a:spcBef>
              <a:spcAft>
                <a:spcPts val="0"/>
              </a:spcAft>
              <a:buSzPts val="1400"/>
              <a:buChar char="●"/>
            </a:pPr>
            <a:r>
              <a:rPr lang="pt-PT"/>
              <a:t>Finds highest cumulative reward</a:t>
            </a:r>
            <a:endParaRPr/>
          </a:p>
          <a:p>
            <a:pPr indent="-317500" lvl="0" marL="457200" rtl="0" algn="l">
              <a:spcBef>
                <a:spcPts val="0"/>
              </a:spcBef>
              <a:spcAft>
                <a:spcPts val="0"/>
              </a:spcAft>
              <a:buSzPts val="1400"/>
              <a:buChar char="●"/>
            </a:pPr>
            <a:r>
              <a:rPr lang="pt-PT"/>
              <a:t>Improves modelling of </a:t>
            </a:r>
            <a:r>
              <a:rPr b="1" lang="pt-PT">
                <a:latin typeface="DM Sans"/>
                <a:ea typeface="DM Sans"/>
                <a:cs typeface="DM Sans"/>
                <a:sym typeface="DM Sans"/>
              </a:rPr>
              <a:t>uncertainty in demand</a:t>
            </a:r>
            <a:r>
              <a:rPr lang="pt-PT"/>
              <a:t> (events, weather) through </a:t>
            </a:r>
            <a:r>
              <a:rPr b="1" lang="pt-PT">
                <a:latin typeface="DM Sans"/>
                <a:ea typeface="DM Sans"/>
                <a:cs typeface="DM Sans"/>
                <a:sym typeface="DM Sans"/>
              </a:rPr>
              <a:t>entropy maximization</a:t>
            </a:r>
            <a:r>
              <a:rPr lang="pt-PT"/>
              <a:t> </a:t>
            </a:r>
            <a:endParaRPr b="1" sz="160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Experimental Work - Setup</a:t>
            </a:r>
            <a:endParaRPr/>
          </a:p>
        </p:txBody>
      </p:sp>
      <p:sp>
        <p:nvSpPr>
          <p:cNvPr id="205" name="Google Shape;205;p20"/>
          <p:cNvSpPr txBox="1"/>
          <p:nvPr>
            <p:ph idx="1" type="body"/>
          </p:nvPr>
        </p:nvSpPr>
        <p:spPr>
          <a:xfrm>
            <a:off x="311700" y="1152475"/>
            <a:ext cx="50874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b="1" lang="pt-PT" sz="1600">
                <a:latin typeface="DM Sans"/>
                <a:ea typeface="DM Sans"/>
                <a:cs typeface="DM Sans"/>
                <a:sym typeface="DM Sans"/>
              </a:rPr>
              <a:t>Chosen KPIs:</a:t>
            </a:r>
            <a:endParaRPr b="1" sz="1600">
              <a:latin typeface="DM Sans"/>
              <a:ea typeface="DM Sans"/>
              <a:cs typeface="DM Sans"/>
              <a:sym typeface="DM Sans"/>
            </a:endParaRPr>
          </a:p>
          <a:p>
            <a:pPr indent="-322580" lvl="0" marL="457200" rtl="0" algn="l">
              <a:spcBef>
                <a:spcPts val="1200"/>
              </a:spcBef>
              <a:spcAft>
                <a:spcPts val="0"/>
              </a:spcAft>
              <a:buSzPct val="100000"/>
              <a:buFont typeface="DM Sans"/>
              <a:buChar char="●"/>
            </a:pPr>
            <a:r>
              <a:rPr b="1" lang="pt-PT" sz="1600">
                <a:latin typeface="DM Sans"/>
                <a:ea typeface="DM Sans"/>
                <a:cs typeface="DM Sans"/>
                <a:sym typeface="DM Sans"/>
              </a:rPr>
              <a:t>Availability</a:t>
            </a:r>
            <a:r>
              <a:rPr b="1" lang="pt-PT" sz="1600">
                <a:latin typeface="DM Sans"/>
                <a:ea typeface="DM Sans"/>
                <a:cs typeface="DM Sans"/>
                <a:sym typeface="DM Sans"/>
              </a:rPr>
              <a:t>: </a:t>
            </a:r>
            <a:r>
              <a:rPr lang="pt-PT" sz="1600"/>
              <a:t>measures service quality</a:t>
            </a:r>
            <a:endParaRPr sz="1600"/>
          </a:p>
          <a:p>
            <a:pPr indent="-322580" lvl="0" marL="457200" rtl="0" algn="l">
              <a:spcBef>
                <a:spcPts val="0"/>
              </a:spcBef>
              <a:spcAft>
                <a:spcPts val="0"/>
              </a:spcAft>
              <a:buSzPct val="100000"/>
              <a:buFont typeface="DM Sans"/>
              <a:buChar char="●"/>
            </a:pPr>
            <a:r>
              <a:rPr b="1" lang="pt-PT" sz="1600">
                <a:latin typeface="DM Sans"/>
                <a:ea typeface="DM Sans"/>
                <a:cs typeface="DM Sans"/>
                <a:sym typeface="DM Sans"/>
              </a:rPr>
              <a:t>Queue Size: </a:t>
            </a:r>
            <a:r>
              <a:rPr lang="pt-PT" sz="1600"/>
              <a:t>captures</a:t>
            </a:r>
            <a:r>
              <a:rPr lang="pt-PT" sz="1600"/>
              <a:t> user waiting and congestion</a:t>
            </a:r>
            <a:endParaRPr sz="1600"/>
          </a:p>
          <a:p>
            <a:pPr indent="-322580" lvl="0" marL="457200" rtl="0" algn="l">
              <a:spcBef>
                <a:spcPts val="0"/>
              </a:spcBef>
              <a:spcAft>
                <a:spcPts val="0"/>
              </a:spcAft>
              <a:buSzPct val="100000"/>
              <a:buFont typeface="DM Sans"/>
              <a:buChar char="●"/>
            </a:pPr>
            <a:r>
              <a:rPr b="1" lang="pt-PT" sz="1600">
                <a:latin typeface="DM Sans"/>
                <a:ea typeface="DM Sans"/>
                <a:cs typeface="DM Sans"/>
                <a:sym typeface="DM Sans"/>
              </a:rPr>
              <a:t>Relocation Distance: </a:t>
            </a:r>
            <a:r>
              <a:rPr lang="pt-PT" sz="1600"/>
              <a:t>reflects operational effort</a:t>
            </a:r>
            <a:endParaRPr sz="1600"/>
          </a:p>
          <a:p>
            <a:pPr indent="-322580" lvl="0" marL="457200" rtl="0" algn="l">
              <a:spcBef>
                <a:spcPts val="0"/>
              </a:spcBef>
              <a:spcAft>
                <a:spcPts val="0"/>
              </a:spcAft>
              <a:buSzPct val="100000"/>
              <a:buFont typeface="DM Sans"/>
              <a:buChar char="●"/>
            </a:pPr>
            <a:r>
              <a:rPr b="1" lang="pt-PT" sz="1600">
                <a:latin typeface="DM Sans"/>
                <a:ea typeface="DM Sans"/>
                <a:cs typeface="DM Sans"/>
                <a:sym typeface="DM Sans"/>
              </a:rPr>
              <a:t>Charging cost: </a:t>
            </a:r>
            <a:r>
              <a:rPr lang="pt-PT" sz="1600"/>
              <a:t>accounts for energy expenditure</a:t>
            </a:r>
            <a:endParaRPr b="1" sz="1600">
              <a:latin typeface="DM Sans"/>
              <a:ea typeface="DM Sans"/>
              <a:cs typeface="DM Sans"/>
              <a:sym typeface="DM Sans"/>
            </a:endParaRPr>
          </a:p>
          <a:p>
            <a:pPr indent="0" lvl="0" marL="0" rtl="0" algn="l">
              <a:spcBef>
                <a:spcPts val="1200"/>
              </a:spcBef>
              <a:spcAft>
                <a:spcPts val="0"/>
              </a:spcAft>
              <a:buNone/>
            </a:pPr>
            <a:r>
              <a:rPr b="1" lang="pt-PT" sz="1600">
                <a:latin typeface="DM Sans"/>
                <a:ea typeface="DM Sans"/>
                <a:cs typeface="DM Sans"/>
                <a:sym typeface="DM Sans"/>
              </a:rPr>
              <a:t>Normalized per-tick objective:</a:t>
            </a:r>
            <a:endParaRPr b="1" sz="1600">
              <a:latin typeface="DM Sans"/>
              <a:ea typeface="DM Sans"/>
              <a:cs typeface="DM Sans"/>
              <a:sym typeface="DM Sans"/>
            </a:endParaRPr>
          </a:p>
          <a:p>
            <a:pPr indent="0" lvl="0" marL="0" rtl="0" algn="l">
              <a:spcBef>
                <a:spcPts val="1200"/>
              </a:spcBef>
              <a:spcAft>
                <a:spcPts val="0"/>
              </a:spcAft>
              <a:buNone/>
            </a:pPr>
            <a:r>
              <a:t/>
            </a:r>
            <a:endParaRPr b="1" sz="1600">
              <a:latin typeface="DM Sans"/>
              <a:ea typeface="DM Sans"/>
              <a:cs typeface="DM Sans"/>
              <a:sym typeface="DM Sans"/>
            </a:endParaRPr>
          </a:p>
          <a:p>
            <a:pPr indent="0" lvl="0" marL="0" rtl="0" algn="l">
              <a:spcBef>
                <a:spcPts val="1200"/>
              </a:spcBef>
              <a:spcAft>
                <a:spcPts val="0"/>
              </a:spcAft>
              <a:buNone/>
            </a:pPr>
            <a:r>
              <a:t/>
            </a:r>
            <a:endParaRPr b="1">
              <a:latin typeface="DM Sans"/>
              <a:ea typeface="DM Sans"/>
              <a:cs typeface="DM Sans"/>
              <a:sym typeface="DM Sans"/>
            </a:endParaRPr>
          </a:p>
          <a:p>
            <a:pPr indent="0" lvl="0" marL="0" rtl="0" algn="l">
              <a:spcBef>
                <a:spcPts val="1200"/>
              </a:spcBef>
              <a:spcAft>
                <a:spcPts val="1200"/>
              </a:spcAft>
              <a:buNone/>
            </a:pPr>
            <a:r>
              <a:t/>
            </a:r>
            <a:endParaRPr/>
          </a:p>
        </p:txBody>
      </p:sp>
      <p:pic>
        <p:nvPicPr>
          <p:cNvPr id="206" name="Google Shape;206;p20"/>
          <p:cNvPicPr preferRelativeResize="0"/>
          <p:nvPr/>
        </p:nvPicPr>
        <p:blipFill>
          <a:blip r:embed="rId3">
            <a:alphaModFix/>
          </a:blip>
          <a:stretch>
            <a:fillRect/>
          </a:stretch>
        </p:blipFill>
        <p:spPr>
          <a:xfrm>
            <a:off x="366925" y="3289588"/>
            <a:ext cx="3691801" cy="574521"/>
          </a:xfrm>
          <a:prstGeom prst="rect">
            <a:avLst/>
          </a:prstGeom>
          <a:noFill/>
          <a:ln>
            <a:noFill/>
          </a:ln>
          <a:effectLst>
            <a:outerShdw blurRad="57150" rotWithShape="0" algn="bl" dir="5400000" dist="19050">
              <a:srgbClr val="000000">
                <a:alpha val="50000"/>
              </a:srgbClr>
            </a:outerShdw>
          </a:effectLst>
        </p:spPr>
      </p:pic>
      <p:sp>
        <p:nvSpPr>
          <p:cNvPr id="207" name="Google Shape;207;p20"/>
          <p:cNvSpPr txBox="1"/>
          <p:nvPr/>
        </p:nvSpPr>
        <p:spPr>
          <a:xfrm>
            <a:off x="5361875" y="1017725"/>
            <a:ext cx="3691800" cy="382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PT">
                <a:solidFill>
                  <a:schemeClr val="dk1"/>
                </a:solidFill>
                <a:latin typeface="DM Sans"/>
                <a:ea typeface="DM Sans"/>
                <a:cs typeface="DM Sans"/>
                <a:sym typeface="DM Sans"/>
              </a:rPr>
              <a:t>Calibration procedure:</a:t>
            </a:r>
            <a:endParaRPr b="1">
              <a:solidFill>
                <a:schemeClr val="dk1"/>
              </a:solidFill>
              <a:latin typeface="DM Sans"/>
              <a:ea typeface="DM Sans"/>
              <a:cs typeface="DM Sans"/>
              <a:sym typeface="DM Sans"/>
            </a:endParaRPr>
          </a:p>
          <a:p>
            <a:pPr indent="-317500" lvl="0" marL="457200" rtl="0" algn="l">
              <a:lnSpc>
                <a:spcPct val="115000"/>
              </a:lnSpc>
              <a:spcBef>
                <a:spcPts val="120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Each raw signal has different units and scales</a:t>
            </a:r>
            <a:endParaRPr>
              <a:solidFill>
                <a:schemeClr val="dk1"/>
              </a:solidFill>
              <a:latin typeface="DM Sans Light"/>
              <a:ea typeface="DM Sans Light"/>
              <a:cs typeface="DM Sans Light"/>
              <a:sym typeface="DM Sans Light"/>
            </a:endParaRPr>
          </a:p>
          <a:p>
            <a:pPr indent="-317500" lvl="0" marL="457200" rtl="0" algn="l">
              <a:lnSpc>
                <a:spcPct val="115000"/>
              </a:lnSpc>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A calibration script was used to</a:t>
            </a:r>
            <a:endParaRPr>
              <a:solidFill>
                <a:schemeClr val="dk1"/>
              </a:solidFill>
              <a:latin typeface="DM Sans Light"/>
              <a:ea typeface="DM Sans Light"/>
              <a:cs typeface="DM Sans Light"/>
              <a:sym typeface="DM Sans Light"/>
            </a:endParaRPr>
          </a:p>
          <a:p>
            <a:pPr indent="-292100" lvl="1" marL="914400" rtl="0" algn="l">
              <a:lnSpc>
                <a:spcPct val="115000"/>
              </a:lnSpc>
              <a:spcBef>
                <a:spcPts val="0"/>
              </a:spcBef>
              <a:spcAft>
                <a:spcPts val="0"/>
              </a:spcAft>
              <a:buClr>
                <a:schemeClr val="dk1"/>
              </a:buClr>
              <a:buSzPts val="1000"/>
              <a:buFont typeface="DM Sans Light"/>
              <a:buChar char="○"/>
            </a:pPr>
            <a:r>
              <a:rPr lang="pt-PT" sz="1000">
                <a:solidFill>
                  <a:schemeClr val="dk1"/>
                </a:solidFill>
                <a:latin typeface="DM Sans Light"/>
                <a:ea typeface="DM Sans Light"/>
                <a:cs typeface="DM Sans Light"/>
                <a:sym typeface="DM Sans Light"/>
              </a:rPr>
              <a:t>Run reference policies under nominal conditions</a:t>
            </a:r>
            <a:endParaRPr sz="1000">
              <a:solidFill>
                <a:schemeClr val="dk1"/>
              </a:solidFill>
              <a:latin typeface="DM Sans Light"/>
              <a:ea typeface="DM Sans Light"/>
              <a:cs typeface="DM Sans Light"/>
              <a:sym typeface="DM Sans Light"/>
            </a:endParaRPr>
          </a:p>
          <a:p>
            <a:pPr indent="-292100" lvl="1" marL="914400" rtl="0" algn="l">
              <a:lnSpc>
                <a:spcPct val="115000"/>
              </a:lnSpc>
              <a:spcBef>
                <a:spcPts val="0"/>
              </a:spcBef>
              <a:spcAft>
                <a:spcPts val="0"/>
              </a:spcAft>
              <a:buClr>
                <a:schemeClr val="dk1"/>
              </a:buClr>
              <a:buSzPts val="1000"/>
              <a:buFont typeface="DM Sans Light"/>
              <a:buChar char="○"/>
            </a:pPr>
            <a:r>
              <a:rPr lang="pt-PT" sz="1000">
                <a:solidFill>
                  <a:schemeClr val="dk1"/>
                </a:solidFill>
                <a:latin typeface="DM Sans Light"/>
                <a:ea typeface="DM Sans Light"/>
                <a:cs typeface="DM Sans Light"/>
                <a:sym typeface="DM Sans Light"/>
              </a:rPr>
              <a:t>Estimate typical magnitudes of each signal</a:t>
            </a:r>
            <a:endParaRPr sz="1000">
              <a:solidFill>
                <a:schemeClr val="dk1"/>
              </a:solidFill>
              <a:latin typeface="DM Sans Light"/>
              <a:ea typeface="DM Sans Light"/>
              <a:cs typeface="DM Sans Light"/>
              <a:sym typeface="DM Sans Light"/>
            </a:endParaRPr>
          </a:p>
          <a:p>
            <a:pPr indent="-292100" lvl="1" marL="914400" rtl="0" algn="l">
              <a:lnSpc>
                <a:spcPct val="115000"/>
              </a:lnSpc>
              <a:spcBef>
                <a:spcPts val="0"/>
              </a:spcBef>
              <a:spcAft>
                <a:spcPts val="0"/>
              </a:spcAft>
              <a:buClr>
                <a:schemeClr val="dk1"/>
              </a:buClr>
              <a:buSzPts val="1000"/>
              <a:buFont typeface="DM Sans Light"/>
              <a:buChar char="○"/>
            </a:pPr>
            <a:r>
              <a:rPr lang="pt-PT" sz="1000">
                <a:solidFill>
                  <a:schemeClr val="dk1"/>
                </a:solidFill>
                <a:latin typeface="DM Sans Light"/>
                <a:ea typeface="DM Sans Light"/>
                <a:cs typeface="DM Sans Light"/>
                <a:sym typeface="DM Sans Light"/>
              </a:rPr>
              <a:t>Set normalization constants so that all terms contribute comparably</a:t>
            </a:r>
            <a:endParaRPr b="1">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PT">
                <a:solidFill>
                  <a:schemeClr val="dk1"/>
                </a:solidFill>
                <a:latin typeface="DM Sans"/>
                <a:ea typeface="DM Sans"/>
                <a:cs typeface="DM Sans"/>
                <a:sym typeface="DM Sans"/>
              </a:rPr>
              <a:t>Weight design rationale</a:t>
            </a:r>
            <a:endParaRPr b="1">
              <a:solidFill>
                <a:schemeClr val="dk1"/>
              </a:solidFill>
              <a:latin typeface="DM Sans"/>
              <a:ea typeface="DM Sans"/>
              <a:cs typeface="DM Sans"/>
              <a:sym typeface="DM Sans"/>
            </a:endParaRPr>
          </a:p>
          <a:p>
            <a:pPr indent="-317500" lvl="0" marL="457200" rtl="0" algn="l">
              <a:spcBef>
                <a:spcPts val="120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wA = 5</a:t>
            </a:r>
            <a:endParaRPr>
              <a:solidFill>
                <a:schemeClr val="dk1"/>
              </a:solidFill>
              <a:latin typeface="DM Sans Light"/>
              <a:ea typeface="DM Sans Light"/>
              <a:cs typeface="DM Sans Light"/>
              <a:sym typeface="DM Sans Light"/>
            </a:endParaRPr>
          </a:p>
          <a:p>
            <a:pPr indent="-317500" lvl="0" marL="457200" rtl="0" algn="l">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wQ = 4</a:t>
            </a:r>
            <a:endParaRPr>
              <a:solidFill>
                <a:schemeClr val="dk1"/>
              </a:solidFill>
              <a:latin typeface="DM Sans Light"/>
              <a:ea typeface="DM Sans Light"/>
              <a:cs typeface="DM Sans Light"/>
              <a:sym typeface="DM Sans Light"/>
            </a:endParaRPr>
          </a:p>
          <a:p>
            <a:pPr indent="-317500" lvl="0" marL="457200" rtl="0" algn="l">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wR =  1</a:t>
            </a:r>
            <a:endParaRPr>
              <a:solidFill>
                <a:schemeClr val="dk1"/>
              </a:solidFill>
              <a:latin typeface="DM Sans Light"/>
              <a:ea typeface="DM Sans Light"/>
              <a:cs typeface="DM Sans Light"/>
              <a:sym typeface="DM Sans Light"/>
            </a:endParaRPr>
          </a:p>
          <a:p>
            <a:pPr indent="-317500" lvl="0" marL="457200" rtl="0" algn="l">
              <a:spcBef>
                <a:spcPts val="0"/>
              </a:spcBef>
              <a:spcAft>
                <a:spcPts val="0"/>
              </a:spcAft>
              <a:buClr>
                <a:schemeClr val="dk1"/>
              </a:buClr>
              <a:buSzPts val="1400"/>
              <a:buFont typeface="DM Sans Light"/>
              <a:buChar char="●"/>
            </a:pPr>
            <a:r>
              <a:rPr lang="pt-PT">
                <a:solidFill>
                  <a:schemeClr val="dk1"/>
                </a:solidFill>
                <a:latin typeface="DM Sans Light"/>
                <a:ea typeface="DM Sans Light"/>
                <a:cs typeface="DM Sans Light"/>
                <a:sym typeface="DM Sans Light"/>
              </a:rPr>
              <a:t>wC = 1</a:t>
            </a:r>
            <a:endParaRPr>
              <a:solidFill>
                <a:schemeClr val="dk1"/>
              </a:solidFill>
              <a:latin typeface="DM Sans Light"/>
              <a:ea typeface="DM Sans Light"/>
              <a:cs typeface="DM Sans Light"/>
              <a:sym typeface="DM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Baselines</a:t>
            </a:r>
            <a:endParaRPr/>
          </a:p>
        </p:txBody>
      </p:sp>
      <p:sp>
        <p:nvSpPr>
          <p:cNvPr id="213" name="Google Shape;213;p21"/>
          <p:cNvSpPr txBox="1"/>
          <p:nvPr>
            <p:ph idx="1" type="body"/>
          </p:nvPr>
        </p:nvSpPr>
        <p:spPr>
          <a:xfrm>
            <a:off x="311700" y="1152475"/>
            <a:ext cx="41100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DM Sans"/>
              <a:buChar char="●"/>
            </a:pPr>
            <a:r>
              <a:rPr b="1" lang="pt-PT">
                <a:latin typeface="DM Sans"/>
                <a:ea typeface="DM Sans"/>
                <a:cs typeface="DM Sans"/>
                <a:sym typeface="DM Sans"/>
              </a:rPr>
              <a:t>Baseline set: </a:t>
            </a:r>
            <a:r>
              <a:rPr lang="pt-PT"/>
              <a:t>no-op, greedy, budgeted, slack</a:t>
            </a:r>
            <a:endParaRPr/>
          </a:p>
          <a:p>
            <a:pPr indent="-317500" lvl="0" marL="457200" rtl="0" algn="l">
              <a:spcBef>
                <a:spcPts val="0"/>
              </a:spcBef>
              <a:spcAft>
                <a:spcPts val="0"/>
              </a:spcAft>
              <a:buSzPts val="1400"/>
              <a:buFont typeface="DM Sans"/>
              <a:buChar char="●"/>
            </a:pPr>
            <a:r>
              <a:rPr b="1" lang="pt-PT">
                <a:latin typeface="DM Sans"/>
                <a:ea typeface="DM Sans"/>
                <a:cs typeface="DM Sans"/>
                <a:sym typeface="DM Sans"/>
              </a:rPr>
              <a:t>Evaluation: </a:t>
            </a:r>
            <a:r>
              <a:rPr lang="pt-PT"/>
              <a:t>same seeds, same action</a:t>
            </a:r>
            <a:endParaRPr/>
          </a:p>
          <a:p>
            <a:pPr indent="-317500" lvl="0" marL="457200" rtl="0" algn="l">
              <a:spcBef>
                <a:spcPts val="0"/>
              </a:spcBef>
              <a:spcAft>
                <a:spcPts val="0"/>
              </a:spcAft>
              <a:buSzPts val="1400"/>
              <a:buFont typeface="DM Sans"/>
              <a:buChar char="●"/>
            </a:pPr>
            <a:r>
              <a:rPr b="1" lang="pt-PT">
                <a:latin typeface="DM Sans"/>
                <a:ea typeface="DM Sans"/>
                <a:cs typeface="DM Sans"/>
                <a:sym typeface="DM Sans"/>
              </a:rPr>
              <a:t>Metric: </a:t>
            </a:r>
            <a:r>
              <a:rPr lang="pt-PT"/>
              <a:t>mean total reward (pairwise)</a:t>
            </a:r>
            <a:endParaRPr/>
          </a:p>
          <a:p>
            <a:pPr indent="-317500" lvl="0" marL="457200" rtl="0" algn="l">
              <a:spcBef>
                <a:spcPts val="0"/>
              </a:spcBef>
              <a:spcAft>
                <a:spcPts val="0"/>
              </a:spcAft>
              <a:buSzPts val="1400"/>
              <a:buFont typeface="DM Sans"/>
              <a:buChar char="●"/>
            </a:pPr>
            <a:r>
              <a:rPr b="1" lang="pt-PT">
                <a:latin typeface="DM Sans"/>
                <a:ea typeface="DM Sans"/>
                <a:cs typeface="DM Sans"/>
                <a:sym typeface="DM Sans"/>
              </a:rPr>
              <a:t>Observation: </a:t>
            </a:r>
            <a:r>
              <a:rPr b="1" lang="pt-PT">
                <a:latin typeface="DM Sans"/>
                <a:ea typeface="DM Sans"/>
                <a:cs typeface="DM Sans"/>
                <a:sym typeface="DM Sans"/>
              </a:rPr>
              <a:t> </a:t>
            </a:r>
            <a:r>
              <a:rPr lang="pt-PT"/>
              <a:t>all active baselines ≫ no-op</a:t>
            </a:r>
            <a:endParaRPr/>
          </a:p>
          <a:p>
            <a:pPr indent="-317500" lvl="0" marL="457200" rtl="0" algn="l">
              <a:spcBef>
                <a:spcPts val="0"/>
              </a:spcBef>
              <a:spcAft>
                <a:spcPts val="0"/>
              </a:spcAft>
              <a:buSzPts val="1400"/>
              <a:buChar char="●"/>
            </a:pPr>
            <a:r>
              <a:rPr b="1" lang="pt-PT">
                <a:latin typeface="DM Sans"/>
                <a:ea typeface="DM Sans"/>
                <a:cs typeface="DM Sans"/>
                <a:sym typeface="DM Sans"/>
              </a:rPr>
              <a:t>Observation: </a:t>
            </a:r>
            <a:r>
              <a:rPr lang="pt-PT"/>
              <a:t>Greedy, budgeted, and slack are near-equivalent in reward</a:t>
            </a:r>
            <a:endParaRPr/>
          </a:p>
        </p:txBody>
      </p:sp>
      <p:pic>
        <p:nvPicPr>
          <p:cNvPr id="214" name="Google Shape;214;p21"/>
          <p:cNvPicPr preferRelativeResize="0"/>
          <p:nvPr/>
        </p:nvPicPr>
        <p:blipFill>
          <a:blip r:embed="rId3">
            <a:alphaModFix/>
          </a:blip>
          <a:stretch>
            <a:fillRect/>
          </a:stretch>
        </p:blipFill>
        <p:spPr>
          <a:xfrm>
            <a:off x="4572002" y="1073038"/>
            <a:ext cx="4368850" cy="35752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